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metadata" ContentType="application/binary"/>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5"/>
  </p:notesMasterIdLst>
  <p:sldIdLst>
    <p:sldId id="256" r:id="rId2"/>
    <p:sldId id="266" r:id="rId3"/>
    <p:sldId id="265" r:id="rId4"/>
    <p:sldId id="267" r:id="rId5"/>
    <p:sldId id="257" r:id="rId6"/>
    <p:sldId id="258" r:id="rId7"/>
    <p:sldId id="259" r:id="rId8"/>
    <p:sldId id="260" r:id="rId9"/>
    <p:sldId id="261" r:id="rId10"/>
    <p:sldId id="262" r:id="rId11"/>
    <p:sldId id="263" r:id="rId12"/>
    <p:sldId id="268" r:id="rId13"/>
    <p:sldId id="264" r:id="rId14"/>
  </p:sldIdLst>
  <p:sldSz cx="9144000" cy="6858000" type="screen4x3"/>
  <p:notesSz cx="6858000" cy="9144000"/>
  <p:embeddedFontLst>
    <p:embeddedFont>
      <p:font typeface="Calibri" pitchFamily="34" charset="0"/>
      <p:regular r:id="rId16"/>
      <p:bold r:id="rId17"/>
      <p:italic r:id="rId18"/>
      <p:boldItalic r:id="rId19"/>
    </p:embeddedFont>
    <p:embeddedFont>
      <p:font typeface="Hind" charset="0"/>
      <p:regular r:id="rId20"/>
      <p:bold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orient="horz" pos="2160" id="1">
          <p15:clr>
            <a:srgbClr val="A4A3A4"/>
          </p15:clr>
        </p15:guide>
        <p15:guide pos="2880" id="2">
          <p15:clr>
            <a:srgbClr val="A4A3A4"/>
          </p15:clr>
        </p15:guide>
      </p15:sldGuideLst>
    </p:ext>
    <p:ext uri="http://customooxmlschemas.google.com/">
      <go:slidesCustomData xmlns:go="http://customooxmlschemas.google.com/" xmlns:p15="http://schemas.microsoft.com/office/powerpoint/2012/main" xmlns="" roundtripDataSignature="AMtx7mjbYywfIL9HgIWNligNM5EKI6/z/A==" r:id="rId22"/>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ily project" initials="" lastIdx="5" clrIdx="0"/>
  <p:cmAuthor id="1" name="kentro panormou" initials="" lastIdx="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83" d="100"/>
          <a:sy n="83" d="100"/>
        </p:scale>
        <p:origin x="-1426" y="-77"/>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customschemas.google.com/relationships/presentationmetadata" Target="metadata"/><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ntro panormou" userId="53b996cd3d065aa7" providerId="LiveId" clId="{64F21A38-E396-45DA-819D-D9BFD67EC116}"/>
    <pc:docChg chg="undo custSel addSld delSld modSld sldOrd">
      <pc:chgData name="kentro panormou" userId="53b996cd3d065aa7" providerId="LiveId" clId="{64F21A38-E396-45DA-819D-D9BFD67EC116}" dt="2019-09-10T08:33:55.001" v="2603" actId="207"/>
      <pc:docMkLst>
        <pc:docMk/>
      </pc:docMkLst>
      <pc:sldChg chg="modSp addCm delCm modCm">
        <pc:chgData name="kentro panormou" userId="53b996cd3d065aa7" providerId="LiveId" clId="{64F21A38-E396-45DA-819D-D9BFD67EC116}" dt="2019-09-04T09:54:51.139" v="964"/>
        <pc:sldMkLst>
          <pc:docMk/>
          <pc:sldMk cId="0" sldId="256"/>
        </pc:sldMkLst>
        <pc:spChg chg="mod">
          <ac:chgData name="kentro panormou" userId="53b996cd3d065aa7" providerId="LiveId" clId="{64F21A38-E396-45DA-819D-D9BFD67EC116}" dt="2019-09-04T09:52:37.917" v="962" actId="313"/>
          <ac:spMkLst>
            <pc:docMk/>
            <pc:sldMk cId="0" sldId="256"/>
            <ac:spMk id="88" creationId="{00000000-0000-0000-0000-000000000000}"/>
          </ac:spMkLst>
        </pc:spChg>
      </pc:sldChg>
      <pc:sldChg chg="addCm modNotesTx">
        <pc:chgData name="kentro panormou" userId="53b996cd3d065aa7" providerId="LiveId" clId="{64F21A38-E396-45DA-819D-D9BFD67EC116}" dt="2019-09-10T08:10:02.737" v="2395" actId="20577"/>
        <pc:sldMkLst>
          <pc:docMk/>
          <pc:sldMk cId="0" sldId="257"/>
        </pc:sldMkLst>
      </pc:sldChg>
      <pc:sldChg chg="modSp modNotesTx">
        <pc:chgData name="kentro panormou" userId="53b996cd3d065aa7" providerId="LiveId" clId="{64F21A38-E396-45DA-819D-D9BFD67EC116}" dt="2019-09-10T08:12:17.494" v="2399" actId="20577"/>
        <pc:sldMkLst>
          <pc:docMk/>
          <pc:sldMk cId="0" sldId="258"/>
        </pc:sldMkLst>
        <pc:spChg chg="mod">
          <ac:chgData name="kentro panormou" userId="53b996cd3d065aa7" providerId="LiveId" clId="{64F21A38-E396-45DA-819D-D9BFD67EC116}" dt="2019-09-04T09:45:13.189" v="552" actId="20577"/>
          <ac:spMkLst>
            <pc:docMk/>
            <pc:sldMk cId="0" sldId="258"/>
            <ac:spMk id="101" creationId="{00000000-0000-0000-0000-000000000000}"/>
          </ac:spMkLst>
        </pc:spChg>
        <pc:spChg chg="mod">
          <ac:chgData name="kentro panormou" userId="53b996cd3d065aa7" providerId="LiveId" clId="{64F21A38-E396-45DA-819D-D9BFD67EC116}" dt="2019-09-10T08:12:17.494" v="2399" actId="20577"/>
          <ac:spMkLst>
            <pc:docMk/>
            <pc:sldMk cId="0" sldId="258"/>
            <ac:spMk id="102" creationId="{00000000-0000-0000-0000-000000000000}"/>
          </ac:spMkLst>
        </pc:spChg>
      </pc:sldChg>
      <pc:sldChg chg="modSp modNotesTx">
        <pc:chgData name="kentro panormou" userId="53b996cd3d065aa7" providerId="LiveId" clId="{64F21A38-E396-45DA-819D-D9BFD67EC116}" dt="2019-09-10T08:33:41.065" v="2599" actId="207"/>
        <pc:sldMkLst>
          <pc:docMk/>
          <pc:sldMk cId="0" sldId="259"/>
        </pc:sldMkLst>
        <pc:spChg chg="mod">
          <ac:chgData name="kentro panormou" userId="53b996cd3d065aa7" providerId="LiveId" clId="{64F21A38-E396-45DA-819D-D9BFD67EC116}" dt="2019-09-10T08:33:41.065" v="2599" actId="207"/>
          <ac:spMkLst>
            <pc:docMk/>
            <pc:sldMk cId="0" sldId="259"/>
            <ac:spMk id="108" creationId="{00000000-0000-0000-0000-000000000000}"/>
          </ac:spMkLst>
        </pc:spChg>
        <pc:spChg chg="mod">
          <ac:chgData name="kentro panormou" userId="53b996cd3d065aa7" providerId="LiveId" clId="{64F21A38-E396-45DA-819D-D9BFD67EC116}" dt="2019-09-10T08:12:03.633" v="2396" actId="1076"/>
          <ac:spMkLst>
            <pc:docMk/>
            <pc:sldMk cId="0" sldId="259"/>
            <ac:spMk id="109" creationId="{00000000-0000-0000-0000-000000000000}"/>
          </ac:spMkLst>
        </pc:spChg>
      </pc:sldChg>
      <pc:sldChg chg="modSp addCm">
        <pc:chgData name="kentro panormou" userId="53b996cd3d065aa7" providerId="LiveId" clId="{64F21A38-E396-45DA-819D-D9BFD67EC116}" dt="2019-09-10T08:33:49.210" v="2602" actId="207"/>
        <pc:sldMkLst>
          <pc:docMk/>
          <pc:sldMk cId="0" sldId="260"/>
        </pc:sldMkLst>
        <pc:spChg chg="mod">
          <ac:chgData name="kentro panormou" userId="53b996cd3d065aa7" providerId="LiveId" clId="{64F21A38-E396-45DA-819D-D9BFD67EC116}" dt="2019-09-10T08:33:49.210" v="2602" actId="207"/>
          <ac:spMkLst>
            <pc:docMk/>
            <pc:sldMk cId="0" sldId="260"/>
            <ac:spMk id="115" creationId="{00000000-0000-0000-0000-000000000000}"/>
          </ac:spMkLst>
        </pc:spChg>
      </pc:sldChg>
      <pc:sldChg chg="modSp addCm modCm">
        <pc:chgData name="kentro panormou" userId="53b996cd3d065aa7" providerId="LiveId" clId="{64F21A38-E396-45DA-819D-D9BFD67EC116}" dt="2019-09-10T08:33:55.001" v="2603" actId="207"/>
        <pc:sldMkLst>
          <pc:docMk/>
          <pc:sldMk cId="0" sldId="261"/>
        </pc:sldMkLst>
        <pc:spChg chg="mod">
          <ac:chgData name="kentro panormou" userId="53b996cd3d065aa7" providerId="LiveId" clId="{64F21A38-E396-45DA-819D-D9BFD67EC116}" dt="2019-09-10T08:33:55.001" v="2603" actId="207"/>
          <ac:spMkLst>
            <pc:docMk/>
            <pc:sldMk cId="0" sldId="261"/>
            <ac:spMk id="122" creationId="{00000000-0000-0000-0000-000000000000}"/>
          </ac:spMkLst>
        </pc:spChg>
        <pc:spChg chg="mod">
          <ac:chgData name="kentro panormou" userId="53b996cd3d065aa7" providerId="LiveId" clId="{64F21A38-E396-45DA-819D-D9BFD67EC116}" dt="2019-09-04T09:18:13.876" v="485" actId="1076"/>
          <ac:spMkLst>
            <pc:docMk/>
            <pc:sldMk cId="0" sldId="261"/>
            <ac:spMk id="123" creationId="{00000000-0000-0000-0000-000000000000}"/>
          </ac:spMkLst>
        </pc:spChg>
      </pc:sldChg>
      <pc:sldChg chg="modSp addCm delCm modCm modNotesTx">
        <pc:chgData name="kentro panormou" userId="53b996cd3d065aa7" providerId="LiveId" clId="{64F21A38-E396-45DA-819D-D9BFD67EC116}" dt="2019-09-04T09:01:49.592" v="345" actId="1589"/>
        <pc:sldMkLst>
          <pc:docMk/>
          <pc:sldMk cId="0" sldId="263"/>
        </pc:sldMkLst>
        <pc:spChg chg="mod">
          <ac:chgData name="kentro panormou" userId="53b996cd3d065aa7" providerId="LiveId" clId="{64F21A38-E396-45DA-819D-D9BFD67EC116}" dt="2019-09-04T08:57:08.695" v="336" actId="20577"/>
          <ac:spMkLst>
            <pc:docMk/>
            <pc:sldMk cId="0" sldId="263"/>
            <ac:spMk id="136" creationId="{00000000-0000-0000-0000-000000000000}"/>
          </ac:spMkLst>
        </pc:spChg>
        <pc:spChg chg="mod">
          <ac:chgData name="kentro panormou" userId="53b996cd3d065aa7" providerId="LiveId" clId="{64F21A38-E396-45DA-819D-D9BFD67EC116}" dt="2019-09-04T08:59:47.581" v="342" actId="20577"/>
          <ac:spMkLst>
            <pc:docMk/>
            <pc:sldMk cId="0" sldId="263"/>
            <ac:spMk id="139" creationId="{00000000-0000-0000-0000-000000000000}"/>
          </ac:spMkLst>
        </pc:spChg>
      </pc:sldChg>
      <pc:sldChg chg="add del">
        <pc:chgData name="kentro panormou" userId="53b996cd3d065aa7" providerId="LiveId" clId="{64F21A38-E396-45DA-819D-D9BFD67EC116}" dt="2019-09-04T09:55:56.961" v="966"/>
        <pc:sldMkLst>
          <pc:docMk/>
          <pc:sldMk cId="754059172" sldId="265"/>
        </pc:sldMkLst>
      </pc:sldChg>
      <pc:sldChg chg="del">
        <pc:chgData name="kentro panormou" userId="53b996cd3d065aa7" providerId="LiveId" clId="{64F21A38-E396-45DA-819D-D9BFD67EC116}" dt="2019-09-04T09:56:44.207" v="969"/>
        <pc:sldMkLst>
          <pc:docMk/>
          <pc:sldMk cId="2800129894" sldId="265"/>
        </pc:sldMkLst>
      </pc:sldChg>
      <pc:sldChg chg="add del">
        <pc:chgData name="kentro panormou" userId="53b996cd3d065aa7" providerId="LiveId" clId="{64F21A38-E396-45DA-819D-D9BFD67EC116}" dt="2019-09-04T09:56:24.946" v="968"/>
        <pc:sldMkLst>
          <pc:docMk/>
          <pc:sldMk cId="2863483243" sldId="265"/>
        </pc:sldMkLst>
      </pc:sldChg>
      <pc:sldChg chg="addSp delSp modSp ord modNotesTx">
        <pc:chgData name="kentro panormou" userId="53b996cd3d065aa7" providerId="LiveId" clId="{64F21A38-E396-45DA-819D-D9BFD67EC116}" dt="2019-09-10T08:05:40.944" v="2220"/>
        <pc:sldMkLst>
          <pc:docMk/>
          <pc:sldMk cId="3920186942" sldId="265"/>
        </pc:sldMkLst>
        <pc:spChg chg="add del mod">
          <ac:chgData name="kentro panormou" userId="53b996cd3d065aa7" providerId="LiveId" clId="{64F21A38-E396-45DA-819D-D9BFD67EC116}" dt="2019-09-10T07:09:04.425" v="1579" actId="478"/>
          <ac:spMkLst>
            <pc:docMk/>
            <pc:sldMk cId="3920186942" sldId="265"/>
            <ac:spMk id="2" creationId="{BFA0BEA7-47C2-4BEC-9221-439D4DCF680A}"/>
          </ac:spMkLst>
        </pc:spChg>
        <pc:spChg chg="add del mod">
          <ac:chgData name="kentro panormou" userId="53b996cd3d065aa7" providerId="LiveId" clId="{64F21A38-E396-45DA-819D-D9BFD67EC116}" dt="2019-09-10T06:16:06.682" v="1212"/>
          <ac:spMkLst>
            <pc:docMk/>
            <pc:sldMk cId="3920186942" sldId="265"/>
            <ac:spMk id="3" creationId="{EAB33B6B-8AB4-48A6-9CAE-568983E34900}"/>
          </ac:spMkLst>
        </pc:spChg>
        <pc:spChg chg="add mod">
          <ac:chgData name="kentro panormou" userId="53b996cd3d065aa7" providerId="LiveId" clId="{64F21A38-E396-45DA-819D-D9BFD67EC116}" dt="2019-09-10T08:00:11.672" v="2197" actId="20577"/>
          <ac:spMkLst>
            <pc:docMk/>
            <pc:sldMk cId="3920186942" sldId="265"/>
            <ac:spMk id="4" creationId="{FC40D47D-A336-4507-9CB3-357F3D17986A}"/>
          </ac:spMkLst>
        </pc:spChg>
        <pc:spChg chg="del">
          <ac:chgData name="kentro panormou" userId="53b996cd3d065aa7" providerId="LiveId" clId="{64F21A38-E396-45DA-819D-D9BFD67EC116}" dt="2019-09-10T08:05:36.695" v="2219"/>
          <ac:spMkLst>
            <pc:docMk/>
            <pc:sldMk cId="3920186942" sldId="265"/>
            <ac:spMk id="5" creationId="{742E2B6B-5BE0-4F66-B382-78FB72FCB31E}"/>
          </ac:spMkLst>
        </pc:spChg>
        <pc:spChg chg="del">
          <ac:chgData name="kentro panormou" userId="53b996cd3d065aa7" providerId="LiveId" clId="{64F21A38-E396-45DA-819D-D9BFD67EC116}" dt="2019-09-10T08:05:40.944" v="2220"/>
          <ac:spMkLst>
            <pc:docMk/>
            <pc:sldMk cId="3920186942" sldId="265"/>
            <ac:spMk id="6" creationId="{816209B9-6C51-4FD6-9347-54B728FB44A1}"/>
          </ac:spMkLst>
        </pc:spChg>
        <pc:spChg chg="mod">
          <ac:chgData name="kentro panormou" userId="53b996cd3d065aa7" providerId="LiveId" clId="{64F21A38-E396-45DA-819D-D9BFD67EC116}" dt="2019-09-04T09:59:53.016" v="1026" actId="120"/>
          <ac:spMkLst>
            <pc:docMk/>
            <pc:sldMk cId="3920186942" sldId="265"/>
            <ac:spMk id="115" creationId="{00000000-0000-0000-0000-000000000000}"/>
          </ac:spMkLst>
        </pc:spChg>
        <pc:spChg chg="del mod">
          <ac:chgData name="kentro panormou" userId="53b996cd3d065aa7" providerId="LiveId" clId="{64F21A38-E396-45DA-819D-D9BFD67EC116}" dt="2019-09-04T10:00:11.319" v="1030"/>
          <ac:spMkLst>
            <pc:docMk/>
            <pc:sldMk cId="3920186942" sldId="265"/>
            <ac:spMk id="116" creationId="{00000000-0000-0000-0000-000000000000}"/>
          </ac:spMkLst>
        </pc:spChg>
      </pc:sldChg>
      <pc:sldChg chg="add del">
        <pc:chgData name="kentro panormou" userId="53b996cd3d065aa7" providerId="LiveId" clId="{64F21A38-E396-45DA-819D-D9BFD67EC116}" dt="2019-09-10T06:28:25.116" v="1215"/>
        <pc:sldMkLst>
          <pc:docMk/>
          <pc:sldMk cId="969898565" sldId="266"/>
        </pc:sldMkLst>
      </pc:sldChg>
      <pc:sldChg chg="addSp delSp modSp modCm modNotesTx">
        <pc:chgData name="kentro panormou" userId="53b996cd3d065aa7" providerId="LiveId" clId="{64F21A38-E396-45DA-819D-D9BFD67EC116}" dt="2019-09-10T08:17:54.805" v="2505"/>
        <pc:sldMkLst>
          <pc:docMk/>
          <pc:sldMk cId="3946199182" sldId="266"/>
        </pc:sldMkLst>
        <pc:spChg chg="add del mod">
          <ac:chgData name="kentro panormou" userId="53b996cd3d065aa7" providerId="LiveId" clId="{64F21A38-E396-45DA-819D-D9BFD67EC116}" dt="2019-09-10T08:17:54.805" v="2505"/>
          <ac:spMkLst>
            <pc:docMk/>
            <pc:sldMk cId="3946199182" sldId="266"/>
            <ac:spMk id="2" creationId="{8B0CCD2E-85A2-4274-9232-FB75733D2B6F}"/>
          </ac:spMkLst>
        </pc:spChg>
        <pc:spChg chg="add del mod">
          <ac:chgData name="kentro panormou" userId="53b996cd3d065aa7" providerId="LiveId" clId="{64F21A38-E396-45DA-819D-D9BFD67EC116}" dt="2019-09-10T08:15:50.857" v="2453"/>
          <ac:spMkLst>
            <pc:docMk/>
            <pc:sldMk cId="3946199182" sldId="266"/>
            <ac:spMk id="3" creationId="{4DD6667C-104F-420C-8575-C655F921728C}"/>
          </ac:spMkLst>
        </pc:spChg>
        <pc:spChg chg="add del mod">
          <ac:chgData name="kentro panormou" userId="53b996cd3d065aa7" providerId="LiveId" clId="{64F21A38-E396-45DA-819D-D9BFD67EC116}" dt="2019-09-10T08:15:26.870" v="2450"/>
          <ac:spMkLst>
            <pc:docMk/>
            <pc:sldMk cId="3946199182" sldId="266"/>
            <ac:spMk id="4" creationId="{D5F644D9-5521-4B6E-ACF5-EDD527083F1D}"/>
          </ac:spMkLst>
        </pc:spChg>
        <pc:spChg chg="mod">
          <ac:chgData name="kentro panormou" userId="53b996cd3d065aa7" providerId="LiveId" clId="{64F21A38-E396-45DA-819D-D9BFD67EC116}" dt="2019-09-10T06:28:51.449" v="1250" actId="20577"/>
          <ac:spMkLst>
            <pc:docMk/>
            <pc:sldMk cId="3946199182" sldId="266"/>
            <ac:spMk id="94" creationId="{00000000-0000-0000-0000-000000000000}"/>
          </ac:spMkLst>
        </pc:spChg>
        <pc:spChg chg="mod">
          <ac:chgData name="kentro panormou" userId="53b996cd3d065aa7" providerId="LiveId" clId="{64F21A38-E396-45DA-819D-D9BFD67EC116}" dt="2019-09-10T07:58:56.340" v="2194" actId="1076"/>
          <ac:spMkLst>
            <pc:docMk/>
            <pc:sldMk cId="3946199182" sldId="266"/>
            <ac:spMk id="95" creationId="{00000000-0000-0000-0000-000000000000}"/>
          </ac:spMkLst>
        </pc:spChg>
      </pc:sldChg>
      <pc:sldChg chg="modSp del modNotesTx">
        <pc:chgData name="kentro panormou" userId="53b996cd3d065aa7" providerId="LiveId" clId="{64F21A38-E396-45DA-819D-D9BFD67EC116}" dt="2019-09-10T08:05:29.338" v="2218"/>
        <pc:sldMkLst>
          <pc:docMk/>
          <pc:sldMk cId="492047309" sldId="267"/>
        </pc:sldMkLst>
        <pc:spChg chg="mod">
          <ac:chgData name="kentro panormou" userId="53b996cd3d065aa7" providerId="LiveId" clId="{64F21A38-E396-45DA-819D-D9BFD67EC116}" dt="2019-09-10T08:05:27.602" v="2216" actId="20577"/>
          <ac:spMkLst>
            <pc:docMk/>
            <pc:sldMk cId="492047309" sldId="267"/>
            <ac:spMk id="4" creationId="{FC40D47D-A336-4507-9CB3-357F3D17986A}"/>
          </ac:spMkLst>
        </pc:spChg>
      </pc:sldChg>
      <pc:sldChg chg="modSp modNotesTx">
        <pc:chgData name="kentro panormou" userId="53b996cd3d065aa7" providerId="LiveId" clId="{64F21A38-E396-45DA-819D-D9BFD67EC116}" dt="2019-09-10T08:09:29.095" v="2369" actId="20577"/>
        <pc:sldMkLst>
          <pc:docMk/>
          <pc:sldMk cId="846177681" sldId="267"/>
        </pc:sldMkLst>
        <pc:spChg chg="mod">
          <ac:chgData name="kentro panormou" userId="53b996cd3d065aa7" providerId="LiveId" clId="{64F21A38-E396-45DA-819D-D9BFD67EC116}" dt="2019-09-10T08:09:29.095" v="2369" actId="20577"/>
          <ac:spMkLst>
            <pc:docMk/>
            <pc:sldMk cId="846177681" sldId="267"/>
            <ac:spMk id="4" creationId="{FC40D47D-A336-4507-9CB3-357F3D17986A}"/>
          </ac:spMkLst>
        </pc:spChg>
      </pc:sldChg>
      <pc:sldChg chg="addSp delSp modSp">
        <pc:chgData name="kentro panormou" userId="53b996cd3d065aa7" providerId="LiveId" clId="{64F21A38-E396-45DA-819D-D9BFD67EC116}" dt="2019-09-10T08:33:07.737" v="2598" actId="108"/>
        <pc:sldMkLst>
          <pc:docMk/>
          <pc:sldMk cId="1350268573" sldId="268"/>
        </pc:sldMkLst>
        <pc:spChg chg="add mod">
          <ac:chgData name="kentro panormou" userId="53b996cd3d065aa7" providerId="LiveId" clId="{64F21A38-E396-45DA-819D-D9BFD67EC116}" dt="2019-09-10T08:33:07.737" v="2598" actId="108"/>
          <ac:spMkLst>
            <pc:docMk/>
            <pc:sldMk cId="1350268573" sldId="268"/>
            <ac:spMk id="5" creationId="{84D5207F-1CCE-4D67-9A7C-895BF8C402C0}"/>
          </ac:spMkLst>
        </pc:spChg>
        <pc:spChg chg="add del mod">
          <ac:chgData name="kentro panormou" userId="53b996cd3d065aa7" providerId="LiveId" clId="{64F21A38-E396-45DA-819D-D9BFD67EC116}" dt="2019-09-10T08:22:43.479" v="2560"/>
          <ac:spMkLst>
            <pc:docMk/>
            <pc:sldMk cId="1350268573" sldId="268"/>
            <ac:spMk id="6" creationId="{C4FC8A3D-2E82-47D4-A73C-95203306B10C}"/>
          </ac:spMkLst>
        </pc:spChg>
        <pc:spChg chg="add del mod">
          <ac:chgData name="kentro panormou" userId="53b996cd3d065aa7" providerId="LiveId" clId="{64F21A38-E396-45DA-819D-D9BFD67EC116}" dt="2019-09-10T08:21:08.268" v="2546"/>
          <ac:spMkLst>
            <pc:docMk/>
            <pc:sldMk cId="1350268573" sldId="268"/>
            <ac:spMk id="8" creationId="{32C354C4-7E86-4B2D-91B5-51B9BDC98449}"/>
          </ac:spMkLst>
        </pc:spChg>
        <pc:spChg chg="mod">
          <ac:chgData name="kentro panormou" userId="53b996cd3d065aa7" providerId="LiveId" clId="{64F21A38-E396-45DA-819D-D9BFD67EC116}" dt="2019-09-10T08:21:05.649" v="2544" actId="1076"/>
          <ac:spMkLst>
            <pc:docMk/>
            <pc:sldMk cId="1350268573" sldId="268"/>
            <ac:spMk id="128" creationId="{00000000-0000-0000-0000-000000000000}"/>
          </ac:spMkLst>
        </pc:spChg>
        <pc:spChg chg="mod">
          <ac:chgData name="kentro panormou" userId="53b996cd3d065aa7" providerId="LiveId" clId="{64F21A38-E396-45DA-819D-D9BFD67EC116}" dt="2019-09-10T08:14:21.824" v="2444" actId="20577"/>
          <ac:spMkLst>
            <pc:docMk/>
            <pc:sldMk cId="1350268573" sldId="268"/>
            <ac:spMk id="129" creationId="{00000000-0000-0000-0000-000000000000}"/>
          </ac:spMkLst>
        </pc:spChg>
        <pc:spChg chg="del mod">
          <ac:chgData name="kentro panormou" userId="53b996cd3d065aa7" providerId="LiveId" clId="{64F21A38-E396-45DA-819D-D9BFD67EC116}" dt="2019-09-10T08:15:13.925" v="2448" actId="478"/>
          <ac:spMkLst>
            <pc:docMk/>
            <pc:sldMk cId="1350268573" sldId="268"/>
            <ac:spMk id="130" creationId="{00000000-0000-0000-0000-000000000000}"/>
          </ac:spMkLst>
        </pc:spChg>
        <pc:picChg chg="add del mod">
          <ac:chgData name="kentro panormou" userId="53b996cd3d065aa7" providerId="LiveId" clId="{64F21A38-E396-45DA-819D-D9BFD67EC116}" dt="2019-09-10T08:18:29.693" v="2510" actId="478"/>
          <ac:picMkLst>
            <pc:docMk/>
            <pc:sldMk cId="1350268573" sldId="268"/>
            <ac:picMk id="2" creationId="{537AC088-DADE-4FD6-8C07-2F98F800ABA7}"/>
          </ac:picMkLst>
        </pc:picChg>
        <pc:picChg chg="add del mod">
          <ac:chgData name="kentro panormou" userId="53b996cd3d065aa7" providerId="LiveId" clId="{64F21A38-E396-45DA-819D-D9BFD67EC116}" dt="2019-09-10T08:18:41.458" v="2512" actId="478"/>
          <ac:picMkLst>
            <pc:docMk/>
            <pc:sldMk cId="1350268573" sldId="268"/>
            <ac:picMk id="3" creationId="{3A6085B1-B94C-441D-8527-896A3F4A522F}"/>
          </ac:picMkLst>
        </pc:picChg>
        <pc:picChg chg="add del mod">
          <ac:chgData name="kentro panormou" userId="53b996cd3d065aa7" providerId="LiveId" clId="{64F21A38-E396-45DA-819D-D9BFD67EC116}" dt="2019-09-10T08:17:12.275" v="2492"/>
          <ac:picMkLst>
            <pc:docMk/>
            <pc:sldMk cId="1350268573" sldId="268"/>
            <ac:picMk id="4" creationId="{6095BF13-5CD6-44F5-BC09-0A36CBE2AD6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spcAft>
                  <a:spcPts val="0"/>
                </a:spcAft>
                <a:buNone/>
              </a:p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xmlns="" val="30011030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86" name="Google Shape;86;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1544368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 name="Google Shape;126;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30003256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dirty="0">
                <a:solidFill>
                  <a:schemeClr val="dk1"/>
                </a:solidFill>
                <a:latin typeface="Calibri"/>
                <a:ea typeface="Calibri"/>
                <a:cs typeface="Calibri"/>
                <a:sym typeface="Calibri"/>
              </a:rPr>
              <a:t>When we visit a doctor concerning health issues of the person we take care of can be really confusing and stressful task. </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Sometimes frail older people and  people with dementia  or other chronic diseases are not able to express accurately how they feel, so it’s </a:t>
            </a:r>
            <a:r>
              <a:rPr lang="en-US" sz="1200" dirty="0" err="1">
                <a:solidFill>
                  <a:schemeClr val="dk1"/>
                </a:solidFill>
                <a:latin typeface="Calibri"/>
                <a:ea typeface="Calibri"/>
                <a:cs typeface="Calibri"/>
                <a:sym typeface="Calibri"/>
              </a:rPr>
              <a:t>carer’s</a:t>
            </a:r>
            <a:r>
              <a:rPr lang="en-US" sz="1200" dirty="0">
                <a:solidFill>
                  <a:schemeClr val="dk1"/>
                </a:solidFill>
                <a:latin typeface="Calibri"/>
                <a:ea typeface="Calibri"/>
                <a:cs typeface="Calibri"/>
                <a:sym typeface="Calibri"/>
              </a:rPr>
              <a:t> task to speak for them and accurately present to health care professionals the condition of the person we take care. </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Before the visit to the doctor, we are often in a great need to speak about recent changes in our patient’s condition but also how we feel about it. Many times though when we return home after medical visit, we have the sense that something important was forgotten.</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There are some things that could be helpful to do before during and after the doctor’s visit. </a:t>
            </a:r>
            <a:endParaRPr dirty="0"/>
          </a:p>
          <a:p>
            <a:pPr marL="0" marR="0" lvl="0" indent="0" algn="l" rtl="0">
              <a:lnSpc>
                <a:spcPct val="100000"/>
              </a:lnSpc>
              <a:spcBef>
                <a:spcPts val="0"/>
              </a:spcBef>
              <a:spcAft>
                <a:spcPts val="0"/>
              </a:spcAft>
              <a:buClr>
                <a:schemeClr val="dk1"/>
              </a:buClr>
              <a:buSzPts val="1200"/>
              <a:buFont typeface="Calibri"/>
              <a:buNone/>
            </a:pPr>
            <a:r>
              <a:rPr lang="en-US" sz="1200" dirty="0">
                <a:solidFill>
                  <a:schemeClr val="dk1"/>
                </a:solidFill>
                <a:latin typeface="Calibri"/>
                <a:ea typeface="Calibri"/>
                <a:cs typeface="Calibri"/>
                <a:sym typeface="Calibri"/>
              </a:rPr>
              <a:t> 1.Before going to the doctor try to give yourself some time </a:t>
            </a:r>
            <a:r>
              <a:rPr lang="en-US" sz="1200" b="0" i="0" u="none" strike="noStrike" cap="none" dirty="0">
                <a:solidFill>
                  <a:srgbClr val="333333"/>
                </a:solidFill>
                <a:latin typeface="Hind"/>
                <a:ea typeface="Hind"/>
                <a:cs typeface="Hind"/>
                <a:sym typeface="Hind"/>
              </a:rPr>
              <a:t>to focus on yourself and that visit.</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Find a few minutes to stay with yourself. </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Try to make a dialogue with your concerns. </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Asking and answering yourself the following questions can be a helpful example: </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How this visit finds me?  </a:t>
            </a:r>
            <a:r>
              <a:rPr lang="en-US" sz="1200" b="0" i="0" u="none" strike="noStrike" cap="none" dirty="0" err="1">
                <a:solidFill>
                  <a:srgbClr val="333333"/>
                </a:solidFill>
                <a:latin typeface="Hind"/>
                <a:ea typeface="Hind"/>
                <a:cs typeface="Hind"/>
                <a:sym typeface="Hind"/>
              </a:rPr>
              <a:t>Mmm</a:t>
            </a:r>
            <a:r>
              <a:rPr lang="en-US" sz="1200" b="0" i="0" u="none" strike="noStrike" cap="none" dirty="0">
                <a:solidFill>
                  <a:srgbClr val="333333"/>
                </a:solidFill>
                <a:latin typeface="Hind"/>
                <a:ea typeface="Hind"/>
                <a:cs typeface="Hind"/>
                <a:sym typeface="Hind"/>
              </a:rPr>
              <a:t> this visit finds me stressed.  </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What stresses me about this visit? It stresses me that I don’t feel well organized about it.</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What could help me to be more organized? </a:t>
            </a:r>
            <a:r>
              <a:rPr lang="en-US" sz="1200" b="0" i="0" u="none" strike="noStrike" cap="none" dirty="0" err="1">
                <a:solidFill>
                  <a:srgbClr val="333333"/>
                </a:solidFill>
                <a:latin typeface="Hind"/>
                <a:ea typeface="Hind"/>
                <a:cs typeface="Hind"/>
                <a:sym typeface="Hind"/>
              </a:rPr>
              <a:t>Mmm</a:t>
            </a:r>
            <a:r>
              <a:rPr lang="en-US" sz="1200" b="0" i="0" u="none" strike="noStrike" cap="none" dirty="0">
                <a:solidFill>
                  <a:srgbClr val="333333"/>
                </a:solidFill>
                <a:latin typeface="Hind"/>
                <a:ea typeface="Hind"/>
                <a:cs typeface="Hind"/>
                <a:sym typeface="Hind"/>
              </a:rPr>
              <a:t> it would help me to ask my sister to come with me. Or maybe to organize myself better for it.</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a:t>
            </a:r>
            <a:r>
              <a:rPr lang="en-US" sz="1200" b="0" i="0" u="none" strike="noStrike" cap="none" dirty="0">
                <a:solidFill>
                  <a:srgbClr val="000000"/>
                </a:solidFill>
                <a:latin typeface="Calibri"/>
                <a:ea typeface="Calibri"/>
                <a:cs typeface="Calibri"/>
                <a:sym typeface="Calibri"/>
              </a:rPr>
              <a:t>Maybe it would be useful to find all appropriate exams and documents, or make a list of medication, or remember the family and medical history of your loved one, or find the clothes you will both wear, think of how you will be transported to the doctor’s office,</a:t>
            </a:r>
            <a:r>
              <a:rPr lang="en-US" sz="1200" b="0" i="0" u="none" strike="noStrike" cap="none" dirty="0">
                <a:solidFill>
                  <a:srgbClr val="333333"/>
                </a:solidFill>
                <a:latin typeface="Hind"/>
                <a:ea typeface="Hind"/>
                <a:cs typeface="Hind"/>
                <a:sym typeface="Hind"/>
              </a:rPr>
              <a:t>  choose a time of day when you will both be well rested and at ease for your visit, if it’s needed ask from a friend or a family member to come with you.</a:t>
            </a:r>
            <a:endParaRPr dirty="0"/>
          </a:p>
          <a:p>
            <a:pPr marL="0" marR="0" lvl="0" indent="0" algn="l" rtl="0">
              <a:lnSpc>
                <a:spcPct val="100000"/>
              </a:lnSpc>
              <a:spcBef>
                <a:spcPts val="0"/>
              </a:spcBef>
              <a:spcAft>
                <a:spcPts val="0"/>
              </a:spcAft>
              <a:buClr>
                <a:schemeClr val="dk1"/>
              </a:buClr>
              <a:buSzPts val="1200"/>
              <a:buFont typeface="Calibri"/>
              <a:buNone/>
            </a:pPr>
            <a:endParaRPr sz="1200" b="0" i="0" u="none" strike="noStrike" cap="none" dirty="0">
              <a:solidFill>
                <a:srgbClr val="333333"/>
              </a:solidFill>
              <a:latin typeface="Hind"/>
              <a:ea typeface="Hind"/>
              <a:cs typeface="Hind"/>
              <a:sym typeface="Hind"/>
            </a:endParaRPr>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2. Now , following the same process, try to  focus on yourself regarding your patient. </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How  the recent condition of my patient finds me? It finds me worried.</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What is in this condition that makes me worry?</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Note what makes you worry, or frustrated and keep it on the side. It’s something that you will use later.</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Then try note down what is your patient’s latest condition. Is it stable? Have you noticed any changes in condition of health, cognition, behavior, emotion or function? This list will be </a:t>
            </a:r>
            <a:r>
              <a:rPr lang="en-US" sz="1200" b="0" i="0" u="none" strike="noStrike" cap="none" dirty="0" err="1">
                <a:solidFill>
                  <a:srgbClr val="333333"/>
                </a:solidFill>
                <a:latin typeface="Hind"/>
                <a:ea typeface="Hind"/>
                <a:cs typeface="Hind"/>
                <a:sym typeface="Hind"/>
              </a:rPr>
              <a:t>usefull</a:t>
            </a:r>
            <a:r>
              <a:rPr lang="en-US" sz="1200" b="0" i="0" u="none" strike="noStrike" cap="none" dirty="0">
                <a:solidFill>
                  <a:srgbClr val="333333"/>
                </a:solidFill>
                <a:latin typeface="Hind"/>
                <a:ea typeface="Hind"/>
                <a:cs typeface="Hind"/>
                <a:sym typeface="Hind"/>
              </a:rPr>
              <a:t> during the visit.</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Congratulations. You have managed to distinguish the condition of your patient and how you feel about it. It’s time now to focus on your state of being</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3. Now focus on yourself. Is there something in your condition that asks you attention? Are there any current needs or something that worries you and need to be mentioned to the doctor? It can be something about your physical health, your emotion, your behavior. Maybe you can use something from the previous short list of feelings concerning how you feel about your patent’s condition.</a:t>
            </a:r>
            <a:endParaRPr dirty="0"/>
          </a:p>
          <a:p>
            <a:pPr marL="0" marR="0" lvl="0" indent="0" algn="l" rtl="0">
              <a:lnSpc>
                <a:spcPct val="100000"/>
              </a:lnSpc>
              <a:spcBef>
                <a:spcPts val="0"/>
              </a:spcBef>
              <a:spcAft>
                <a:spcPts val="0"/>
              </a:spcAft>
              <a:buClr>
                <a:schemeClr val="dk1"/>
              </a:buClr>
              <a:buSzPts val="1200"/>
              <a:buFont typeface="Calibri"/>
              <a:buNone/>
            </a:pPr>
            <a:endParaRPr sz="1200" b="0" i="0" u="none" strike="noStrike" cap="none" dirty="0">
              <a:solidFill>
                <a:srgbClr val="333333"/>
              </a:solidFill>
              <a:latin typeface="Hind"/>
              <a:ea typeface="Hind"/>
              <a:cs typeface="Hind"/>
              <a:sym typeface="Hind"/>
            </a:endParaRPr>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During the doctor’s appointment you can now present all the appropriate exams documents and info about his/her latest condition due to your previous work. Be fare with yourself and keep sometime to share your concerns if any, about your state of being.</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After the visit keep some notes with your doctor’s advices separately for you and your patient.</a:t>
            </a:r>
            <a:endParaRPr dirty="0"/>
          </a:p>
          <a:p>
            <a:pPr marL="0" marR="0" lvl="0" indent="0" algn="l" rtl="0">
              <a:lnSpc>
                <a:spcPct val="100000"/>
              </a:lnSpc>
              <a:spcBef>
                <a:spcPts val="0"/>
              </a:spcBef>
              <a:spcAft>
                <a:spcPts val="0"/>
              </a:spcAft>
              <a:buClr>
                <a:schemeClr val="dk1"/>
              </a:buClr>
              <a:buSzPts val="1200"/>
              <a:buFont typeface="Calibri"/>
              <a:buNone/>
            </a:pPr>
            <a:endParaRPr sz="1200" b="0" i="0" u="none" strike="noStrike" cap="none" dirty="0">
              <a:solidFill>
                <a:srgbClr val="333333"/>
              </a:solidFill>
              <a:latin typeface="Hind"/>
              <a:ea typeface="Hind"/>
              <a:cs typeface="Hind"/>
              <a:sym typeface="Hind"/>
            </a:endParaRPr>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a:t>
            </a:r>
            <a:endParaRPr dirty="0"/>
          </a:p>
        </p:txBody>
      </p:sp>
      <p:sp>
        <p:nvSpPr>
          <p:cNvPr id="134" name="Google Shape;134;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11</a:t>
            </a:fld>
            <a:endParaRPr/>
          </a:p>
        </p:txBody>
      </p:sp>
    </p:spTree>
    <p:extLst>
      <p:ext uri="{BB962C8B-B14F-4D97-AF65-F5344CB8AC3E}">
        <p14:creationId xmlns:p14="http://schemas.microsoft.com/office/powerpoint/2010/main" xmlns="" val="34122820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 name="Google Shape;126;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4256588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 name="Google Shape;142;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1914270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spcAft>
                <a:spcPts val="0"/>
              </a:spcAft>
            </a:pPr>
            <a:r>
              <a:rPr lang="en-US" sz="1200" dirty="0">
                <a:solidFill>
                  <a:srgbClr val="000000"/>
                </a:solidFill>
                <a:effectLst/>
                <a:latin typeface="Calibri" panose="020F0502020204030204" pitchFamily="34" charset="0"/>
                <a:ea typeface="Calibri" panose="020F0502020204030204" pitchFamily="34" charset="0"/>
              </a:rPr>
              <a:t>As humans we follow a developmental process which is to grow older, mature and finally age. Old age and frailty are strongly connected. But what we mean when we use the term frailty? </a:t>
            </a:r>
            <a:endParaRPr lang="el-GR" sz="1100" dirty="0">
              <a:effectLst/>
              <a:latin typeface="Times New Roman" panose="02020603050405020304" pitchFamily="18" charset="0"/>
              <a:ea typeface="Times New Roman" panose="02020603050405020304" pitchFamily="18" charset="0"/>
            </a:endParaRPr>
          </a:p>
          <a:p>
            <a:pPr>
              <a:spcAft>
                <a:spcPts val="0"/>
              </a:spcAft>
            </a:pPr>
            <a:r>
              <a:rPr lang="en-US" sz="1200" dirty="0">
                <a:solidFill>
                  <a:srgbClr val="000000"/>
                </a:solidFill>
                <a:effectLst/>
                <a:latin typeface="Calibri" panose="020F0502020204030204" pitchFamily="34" charset="0"/>
                <a:ea typeface="Calibri" panose="020F0502020204030204" pitchFamily="34" charset="0"/>
              </a:rPr>
              <a:t>Frailty is a term that describes a condition of becoming weak and delicate. As people grow older, they find themselves to begin to slow down, lose strength, have diminished mental acuity.</a:t>
            </a:r>
            <a:endParaRPr lang="el-GR" sz="1100" dirty="0">
              <a:effectLst/>
              <a:latin typeface="Times New Roman" panose="02020603050405020304" pitchFamily="18" charset="0"/>
              <a:ea typeface="Times New Roman" panose="02020603050405020304" pitchFamily="18" charset="0"/>
            </a:endParaRPr>
          </a:p>
          <a:p>
            <a:pPr>
              <a:spcAft>
                <a:spcPts val="0"/>
              </a:spcAft>
            </a:pPr>
            <a:r>
              <a:rPr lang="en-US" sz="1200" dirty="0">
                <a:solidFill>
                  <a:srgbClr val="000000"/>
                </a:solidFill>
                <a:effectLst/>
                <a:latin typeface="Calibri" panose="020F0502020204030204" pitchFamily="34" charset="0"/>
                <a:ea typeface="Calibri" panose="020F0502020204030204" pitchFamily="34" charset="0"/>
              </a:rPr>
              <a:t>Most frail older adults are women (partly because women live longer than men), are more than 80 years old, and often receive care from an adult child. Because of the rapid rate of growth in the population aged 65 years and older, the number of frail elderly persons is increasing every year.</a:t>
            </a:r>
            <a:endParaRPr lang="el-GR" sz="1100" dirty="0">
              <a:effectLst/>
              <a:latin typeface="Times New Roman" panose="02020603050405020304" pitchFamily="18" charset="0"/>
              <a:ea typeface="Times New Roman" panose="02020603050405020304" pitchFamily="18" charset="0"/>
            </a:endParaRPr>
          </a:p>
          <a:p>
            <a:pPr marL="0" lvl="0" indent="0" algn="l" rtl="0">
              <a:spcBef>
                <a:spcPts val="0"/>
              </a:spcBef>
              <a:spcAft>
                <a:spcPts val="0"/>
              </a:spcAft>
              <a:buNone/>
            </a:pPr>
            <a:endParaRPr dirty="0"/>
          </a:p>
        </p:txBody>
      </p:sp>
      <p:sp>
        <p:nvSpPr>
          <p:cNvPr id="92" name="Google Shape;9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xmlns="" val="1168509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spcAft>
                <a:spcPts val="0"/>
              </a:spcAft>
            </a:pPr>
            <a:r>
              <a:rPr lang="en-US" sz="1200" dirty="0">
                <a:solidFill>
                  <a:srgbClr val="000000"/>
                </a:solidFill>
                <a:effectLst/>
                <a:latin typeface="Calibri" panose="020F0502020204030204" pitchFamily="34" charset="0"/>
                <a:ea typeface="Calibri" panose="020F0502020204030204" pitchFamily="34" charset="0"/>
              </a:rPr>
              <a:t>Frailty in old age includes symptoms of weight loss, weakness, fatigue, and loss of muscle mass and in general is connected with physical and mental decline. Frail older adults are weak, often have many complex medical problems, have a lower ability for independent living, may have impaired mental abilities, and often require assistance for daily activities (dressing, eating, toileting, mobility). The progression of this condition can lead to increased risk of falls, disability, immobility, </a:t>
            </a:r>
            <a:r>
              <a:rPr lang="en-US" sz="1200" dirty="0" err="1">
                <a:solidFill>
                  <a:srgbClr val="000000"/>
                </a:solidFill>
                <a:effectLst/>
                <a:latin typeface="Calibri" panose="020F0502020204030204" pitchFamily="34" charset="0"/>
                <a:ea typeface="Calibri" panose="020F0502020204030204" pitchFamily="34" charset="0"/>
              </a:rPr>
              <a:t>hospitalisations</a:t>
            </a:r>
            <a:r>
              <a:rPr lang="en-US" sz="1200" dirty="0">
                <a:solidFill>
                  <a:srgbClr val="000000"/>
                </a:solidFill>
                <a:effectLst/>
                <a:latin typeface="Calibri" panose="020F0502020204030204" pitchFamily="34" charset="0"/>
                <a:ea typeface="Calibri" panose="020F0502020204030204" pitchFamily="34" charset="0"/>
              </a:rPr>
              <a:t>, </a:t>
            </a:r>
            <a:r>
              <a:rPr lang="en-US" sz="1200" dirty="0" err="1">
                <a:solidFill>
                  <a:srgbClr val="000000"/>
                </a:solidFill>
                <a:effectLst/>
                <a:latin typeface="Calibri" panose="020F0502020204030204" pitchFamily="34" charset="0"/>
                <a:ea typeface="Calibri" panose="020F0502020204030204" pitchFamily="34" charset="0"/>
              </a:rPr>
              <a:t>institutionalisation</a:t>
            </a:r>
            <a:r>
              <a:rPr lang="en-US" sz="1200" dirty="0">
                <a:solidFill>
                  <a:srgbClr val="000000"/>
                </a:solidFill>
                <a:effectLst/>
                <a:latin typeface="Calibri" panose="020F0502020204030204" pitchFamily="34" charset="0"/>
                <a:ea typeface="Calibri" panose="020F0502020204030204" pitchFamily="34" charset="0"/>
              </a:rPr>
              <a:t>, caregiver burden, decreased quality of life and even death.</a:t>
            </a:r>
            <a:endParaRPr lang="el-GR" sz="1100" dirty="0">
              <a:effectLst/>
              <a:latin typeface="Times New Roman" panose="02020603050405020304" pitchFamily="18" charset="0"/>
              <a:ea typeface="Times New Roman" panose="02020603050405020304" pitchFamily="18" charset="0"/>
            </a:endParaRPr>
          </a:p>
          <a:p>
            <a:pPr>
              <a:spcAft>
                <a:spcPts val="0"/>
              </a:spcAft>
            </a:pPr>
            <a:r>
              <a:rPr lang="en-US" sz="1100" dirty="0">
                <a:effectLst/>
                <a:latin typeface="Times New Roman" panose="02020603050405020304" pitchFamily="18" charset="0"/>
                <a:ea typeface="Times New Roman" panose="02020603050405020304" pitchFamily="18" charset="0"/>
              </a:rPr>
              <a:t> </a:t>
            </a:r>
            <a:endParaRPr lang="el-GR" sz="1100" dirty="0">
              <a:effectLst/>
              <a:latin typeface="Times New Roman" panose="02020603050405020304" pitchFamily="18" charset="0"/>
              <a:ea typeface="Times New Roman" panose="02020603050405020304" pitchFamily="18" charset="0"/>
            </a:endParaRPr>
          </a:p>
          <a:p>
            <a:pPr marL="0" lvl="0" indent="0" algn="l" rtl="0">
              <a:spcBef>
                <a:spcPts val="0"/>
              </a:spcBef>
              <a:spcAft>
                <a:spcPts val="0"/>
              </a:spcAft>
              <a:buNone/>
            </a:pPr>
            <a:endParaRPr dirty="0"/>
          </a:p>
        </p:txBody>
      </p:sp>
      <p:sp>
        <p:nvSpPr>
          <p:cNvPr id="113" name="Google Shape;11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xmlns="" val="1937103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spcAft>
                <a:spcPts val="0"/>
              </a:spcAft>
            </a:pPr>
            <a:r>
              <a:rPr lang="en-US" sz="1200" dirty="0">
                <a:solidFill>
                  <a:srgbClr val="000000"/>
                </a:solidFill>
                <a:effectLst/>
                <a:latin typeface="Calibri" panose="020F0502020204030204" pitchFamily="34" charset="0"/>
                <a:ea typeface="Calibri" panose="020F0502020204030204" pitchFamily="34" charset="0"/>
              </a:rPr>
              <a:t>The progression of this condition can lead to increased risk of falls, disability, immobility, </a:t>
            </a:r>
            <a:r>
              <a:rPr lang="en-US" sz="1200" dirty="0" err="1">
                <a:solidFill>
                  <a:srgbClr val="000000"/>
                </a:solidFill>
                <a:effectLst/>
                <a:latin typeface="Calibri" panose="020F0502020204030204" pitchFamily="34" charset="0"/>
                <a:ea typeface="Calibri" panose="020F0502020204030204" pitchFamily="34" charset="0"/>
              </a:rPr>
              <a:t>hospitalisations</a:t>
            </a:r>
            <a:r>
              <a:rPr lang="en-US" sz="1200" dirty="0">
                <a:solidFill>
                  <a:srgbClr val="000000"/>
                </a:solidFill>
                <a:effectLst/>
                <a:latin typeface="Calibri" panose="020F0502020204030204" pitchFamily="34" charset="0"/>
                <a:ea typeface="Calibri" panose="020F0502020204030204" pitchFamily="34" charset="0"/>
              </a:rPr>
              <a:t>, </a:t>
            </a:r>
            <a:r>
              <a:rPr lang="en-US" sz="1200" dirty="0" err="1">
                <a:solidFill>
                  <a:srgbClr val="000000"/>
                </a:solidFill>
                <a:effectLst/>
                <a:latin typeface="Calibri" panose="020F0502020204030204" pitchFamily="34" charset="0"/>
                <a:ea typeface="Calibri" panose="020F0502020204030204" pitchFamily="34" charset="0"/>
              </a:rPr>
              <a:t>institutionalisation</a:t>
            </a:r>
            <a:r>
              <a:rPr lang="en-US" sz="1200" dirty="0">
                <a:solidFill>
                  <a:srgbClr val="000000"/>
                </a:solidFill>
                <a:effectLst/>
                <a:latin typeface="Calibri" panose="020F0502020204030204" pitchFamily="34" charset="0"/>
                <a:ea typeface="Calibri" panose="020F0502020204030204" pitchFamily="34" charset="0"/>
              </a:rPr>
              <a:t>, caregiver burden, decreased quality of life and even death.</a:t>
            </a:r>
            <a:endParaRPr lang="el-GR" sz="1100" dirty="0">
              <a:effectLst/>
              <a:latin typeface="Times New Roman" panose="02020603050405020304" pitchFamily="18" charset="0"/>
              <a:ea typeface="Times New Roman" panose="02020603050405020304" pitchFamily="18" charset="0"/>
            </a:endParaRPr>
          </a:p>
          <a:p>
            <a:pPr>
              <a:spcAft>
                <a:spcPts val="0"/>
              </a:spcAft>
            </a:pPr>
            <a:r>
              <a:rPr lang="en-US" sz="1100" dirty="0">
                <a:effectLst/>
                <a:latin typeface="Times New Roman" panose="02020603050405020304" pitchFamily="18" charset="0"/>
                <a:ea typeface="Times New Roman" panose="02020603050405020304" pitchFamily="18" charset="0"/>
              </a:rPr>
              <a:t> </a:t>
            </a:r>
            <a:endParaRPr lang="el-GR" sz="1100" dirty="0">
              <a:effectLst/>
              <a:latin typeface="Times New Roman" panose="02020603050405020304" pitchFamily="18" charset="0"/>
              <a:ea typeface="Times New Roman" panose="02020603050405020304" pitchFamily="18" charset="0"/>
            </a:endParaRPr>
          </a:p>
          <a:p>
            <a:pPr marL="0" lvl="0" indent="0" algn="l" rtl="0">
              <a:spcBef>
                <a:spcPts val="0"/>
              </a:spcBef>
              <a:spcAft>
                <a:spcPts val="0"/>
              </a:spcAft>
              <a:buNone/>
            </a:pPr>
            <a:endParaRPr dirty="0"/>
          </a:p>
        </p:txBody>
      </p:sp>
      <p:sp>
        <p:nvSpPr>
          <p:cNvPr id="113" name="Google Shape;11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4</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xmlns="" val="3205115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Specifically for Dementia</a:t>
            </a:r>
          </a:p>
          <a:p>
            <a:pPr marL="0" lvl="0" indent="0" algn="l" rtl="0">
              <a:spcBef>
                <a:spcPts val="0"/>
              </a:spcBef>
              <a:spcAft>
                <a:spcPts val="0"/>
              </a:spcAft>
              <a:buNone/>
            </a:pPr>
            <a:r>
              <a:rPr lang="en-US" dirty="0"/>
              <a:t>Living with dementia is challenging for both people with dementia and their caregivers. </a:t>
            </a:r>
            <a:endParaRPr dirty="0"/>
          </a:p>
          <a:p>
            <a:pPr marL="0" marR="0" lvl="0" indent="0" algn="l" rtl="0">
              <a:lnSpc>
                <a:spcPct val="100000"/>
              </a:lnSpc>
              <a:spcBef>
                <a:spcPts val="0"/>
              </a:spcBef>
              <a:spcAft>
                <a:spcPts val="0"/>
              </a:spcAft>
              <a:buClr>
                <a:schemeClr val="dk1"/>
              </a:buClr>
              <a:buSzPts val="1200"/>
              <a:buFont typeface="Calibri"/>
              <a:buNone/>
            </a:pPr>
            <a:r>
              <a:rPr lang="en-US" dirty="0"/>
              <a:t>Specifically for people with dementia the symptoms of the disease  affect the way they experience themselves, their relationships and the environment they live, shaping a different world of experience to that of the people that are around them.</a:t>
            </a:r>
            <a:r>
              <a:rPr lang="en-US" sz="1200" dirty="0"/>
              <a:t> </a:t>
            </a:r>
            <a:endParaRPr dirty="0"/>
          </a:p>
          <a:p>
            <a:pPr marL="0" marR="0" lvl="0" indent="0" algn="l" rtl="0">
              <a:lnSpc>
                <a:spcPct val="100000"/>
              </a:lnSpc>
              <a:spcBef>
                <a:spcPts val="0"/>
              </a:spcBef>
              <a:spcAft>
                <a:spcPts val="0"/>
              </a:spcAft>
              <a:buClr>
                <a:schemeClr val="dk1"/>
              </a:buClr>
              <a:buSzPts val="1200"/>
              <a:buFont typeface="Calibri"/>
              <a:buNone/>
            </a:pPr>
            <a:r>
              <a:rPr lang="en-US" sz="1200" dirty="0"/>
              <a:t>People with dementia who can speak about their condition often describe their experience as a challenging process of losses and adjustments. In the next slide are presented the effects of dementia on the life of people that are affected.</a:t>
            </a:r>
            <a:endParaRPr dirty="0"/>
          </a:p>
          <a:p>
            <a:pPr marL="0" marR="0" lvl="0" indent="0" algn="l" rtl="0">
              <a:lnSpc>
                <a:spcPct val="100000"/>
              </a:lnSpc>
              <a:spcBef>
                <a:spcPts val="0"/>
              </a:spcBef>
              <a:spcAft>
                <a:spcPts val="0"/>
              </a:spcAft>
              <a:buClr>
                <a:schemeClr val="dk1"/>
              </a:buClr>
              <a:buSzPts val="1200"/>
              <a:buFont typeface="Calibri"/>
              <a:buNone/>
            </a:pPr>
            <a:endParaRPr sz="1200" dirty="0"/>
          </a:p>
          <a:p>
            <a:pPr marL="0" lvl="0" indent="0" algn="l" rtl="0">
              <a:spcBef>
                <a:spcPts val="0"/>
              </a:spcBef>
              <a:spcAft>
                <a:spcPts val="0"/>
              </a:spcAft>
              <a:buNone/>
            </a:pPr>
            <a:endParaRPr dirty="0"/>
          </a:p>
        </p:txBody>
      </p:sp>
      <p:sp>
        <p:nvSpPr>
          <p:cNvPr id="92" name="Google Shape;9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a:t>
            </a:fld>
            <a:endParaRPr/>
          </a:p>
        </p:txBody>
      </p:sp>
    </p:spTree>
    <p:extLst>
      <p:ext uri="{BB962C8B-B14F-4D97-AF65-F5344CB8AC3E}">
        <p14:creationId xmlns:p14="http://schemas.microsoft.com/office/powerpoint/2010/main" xmlns="" val="35596091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Frail older people often face changes in their mental ability and cognitive losses are main symptoms in the case of dementia. Problems in memory, thinking, orientation, decision making, speech, mood and behavior affect their perception and experience.</a:t>
            </a:r>
            <a:endParaRPr dirty="0"/>
          </a:p>
          <a:p>
            <a:pPr marL="0" lvl="0" indent="0" algn="l" rtl="0">
              <a:spcBef>
                <a:spcPts val="0"/>
              </a:spcBef>
              <a:spcAft>
                <a:spcPts val="0"/>
              </a:spcAft>
              <a:buNone/>
            </a:pPr>
            <a:r>
              <a:rPr lang="en-US" dirty="0"/>
              <a:t> Difficulties in communication and thinking can be really confusing and frustrating. Imagine how difficult must be for them to </a:t>
            </a:r>
            <a:r>
              <a:rPr lang="en-US" sz="1200" b="0" i="0" dirty="0">
                <a:solidFill>
                  <a:schemeClr val="dk1"/>
                </a:solidFill>
                <a:latin typeface="Calibri"/>
                <a:ea typeface="Calibri"/>
                <a:cs typeface="Calibri"/>
                <a:sym typeface="Calibri"/>
              </a:rPr>
              <a:t>follow a conversation when they can not remember what it had been said just few seconds ago. </a:t>
            </a:r>
            <a:endParaRPr dirty="0"/>
          </a:p>
          <a:p>
            <a:pPr marL="0" lvl="0" indent="0" algn="l" rtl="0">
              <a:spcBef>
                <a:spcPts val="0"/>
              </a:spcBef>
              <a:spcAft>
                <a:spcPts val="0"/>
              </a:spcAft>
              <a:buNone/>
            </a:pPr>
            <a:r>
              <a:rPr lang="en-US" sz="1200" b="0" i="0" dirty="0">
                <a:solidFill>
                  <a:schemeClr val="dk1"/>
                </a:solidFill>
                <a:latin typeface="Calibri"/>
                <a:ea typeface="Calibri"/>
                <a:cs typeface="Calibri"/>
                <a:sym typeface="Calibri"/>
              </a:rPr>
              <a:t>Or how difficult it must be for a person with verbal communication problems(that can follow a stroke or are present in case of dementia) to express himself/herself : how he/she feels about a situation, a pain that he/ she feels or talk about the side effects of medication, or communicate anything that concerns him/her.</a:t>
            </a:r>
            <a:endParaRPr dirty="0"/>
          </a:p>
          <a:p>
            <a:pPr marL="0" lvl="0" indent="0" algn="l" rtl="0">
              <a:spcBef>
                <a:spcPts val="0"/>
              </a:spcBef>
              <a:spcAft>
                <a:spcPts val="0"/>
              </a:spcAft>
              <a:buNone/>
            </a:pPr>
            <a:r>
              <a:rPr lang="en-US" sz="1200" b="0" i="0" dirty="0">
                <a:solidFill>
                  <a:schemeClr val="dk1"/>
                </a:solidFill>
                <a:latin typeface="Calibri"/>
                <a:ea typeface="Calibri"/>
                <a:cs typeface="Calibri"/>
                <a:sym typeface="Calibri"/>
              </a:rPr>
              <a:t>Difficulties with thinking and  communication may also lead a frail old person or a person with dementia to lose self esteem and confidence, withdraw from social roles/ relationships, and make  it difficult for them to engage with their favorite hobbies and their previous daily life activities. </a:t>
            </a:r>
            <a:endParaRPr dirty="0"/>
          </a:p>
          <a:p>
            <a:pPr marL="0" lvl="0" indent="0" algn="l" rtl="0">
              <a:spcBef>
                <a:spcPts val="0"/>
              </a:spcBef>
              <a:spcAft>
                <a:spcPts val="0"/>
              </a:spcAft>
              <a:buNone/>
            </a:pPr>
            <a:r>
              <a:rPr lang="en-US" sz="1200" b="0" i="0" dirty="0">
                <a:solidFill>
                  <a:schemeClr val="dk1"/>
                </a:solidFill>
                <a:latin typeface="Calibri"/>
                <a:ea typeface="Calibri"/>
                <a:cs typeface="Calibri"/>
                <a:sym typeface="Calibri"/>
              </a:rPr>
              <a:t>A person with dementia or a frail old person can gradually loses his/her independence and relies on others for care and support often denying that they are in that need. </a:t>
            </a:r>
            <a:endParaRPr dirty="0"/>
          </a:p>
          <a:p>
            <a:pPr marL="0" lvl="0" indent="0" algn="l" rtl="0">
              <a:spcBef>
                <a:spcPts val="0"/>
              </a:spcBef>
              <a:spcAft>
                <a:spcPts val="0"/>
              </a:spcAft>
              <a:buNone/>
            </a:pPr>
            <a:r>
              <a:rPr lang="en-US" sz="1200" b="0" i="0" dirty="0">
                <a:solidFill>
                  <a:schemeClr val="dk1"/>
                </a:solidFill>
                <a:latin typeface="Calibri"/>
                <a:ea typeface="Calibri"/>
                <a:cs typeface="Calibri"/>
                <a:sym typeface="Calibri"/>
              </a:rPr>
              <a:t>As dementia or frailty progresses and people withdraw from decisions, responsibilities and activities, </a:t>
            </a:r>
            <a:r>
              <a:rPr lang="en-US" sz="1200" b="0" i="0" dirty="0" err="1">
                <a:solidFill>
                  <a:schemeClr val="dk1"/>
                </a:solidFill>
                <a:latin typeface="Calibri"/>
                <a:ea typeface="Calibri"/>
                <a:cs typeface="Calibri"/>
                <a:sym typeface="Calibri"/>
              </a:rPr>
              <a:t>carers</a:t>
            </a:r>
            <a:r>
              <a:rPr lang="en-US" sz="1200" b="0" i="0" dirty="0">
                <a:solidFill>
                  <a:schemeClr val="dk1"/>
                </a:solidFill>
                <a:latin typeface="Calibri"/>
                <a:ea typeface="Calibri"/>
                <a:cs typeface="Calibri"/>
                <a:sym typeface="Calibri"/>
              </a:rPr>
              <a:t> take charge inevitably.  </a:t>
            </a:r>
            <a:endParaRPr dirty="0"/>
          </a:p>
          <a:p>
            <a:pPr marL="0" lvl="0" indent="0" algn="l" rtl="0">
              <a:spcBef>
                <a:spcPts val="0"/>
              </a:spcBef>
              <a:spcAft>
                <a:spcPts val="0"/>
              </a:spcAft>
              <a:buNone/>
            </a:pPr>
            <a:r>
              <a:rPr lang="en-US" sz="1200" b="0" i="0" dirty="0">
                <a:solidFill>
                  <a:schemeClr val="dk1"/>
                </a:solidFill>
                <a:latin typeface="Calibri"/>
                <a:ea typeface="Calibri"/>
                <a:cs typeface="Calibri"/>
                <a:sym typeface="Calibri"/>
              </a:rPr>
              <a:t>Losing autonomy and capacity of making decisions (e.g. choices or financial issues)  provoke feelings of worthlessness, anxiety, depression. Imagine how you would feel if one day someone else took charge of your life, deciding what is best for you. </a:t>
            </a:r>
            <a:endParaRPr dirty="0"/>
          </a:p>
          <a:p>
            <a:pPr marL="0" lvl="0" indent="0" algn="l" rtl="0">
              <a:spcBef>
                <a:spcPts val="0"/>
              </a:spcBef>
              <a:spcAft>
                <a:spcPts val="0"/>
              </a:spcAft>
              <a:buNone/>
            </a:pPr>
            <a:r>
              <a:rPr lang="en-US" sz="1200" b="0" i="0" dirty="0">
                <a:solidFill>
                  <a:schemeClr val="dk1"/>
                </a:solidFill>
                <a:latin typeface="Calibri"/>
                <a:ea typeface="Calibri"/>
                <a:cs typeface="Calibri"/>
                <a:sym typeface="Calibri"/>
              </a:rPr>
              <a:t>That  causes conflicts between frail old people and people with dementia and their </a:t>
            </a:r>
            <a:r>
              <a:rPr lang="en-US" sz="1200" b="0" i="0" dirty="0" err="1">
                <a:solidFill>
                  <a:schemeClr val="dk1"/>
                </a:solidFill>
                <a:latin typeface="Calibri"/>
                <a:ea typeface="Calibri"/>
                <a:cs typeface="Calibri"/>
                <a:sym typeface="Calibri"/>
              </a:rPr>
              <a:t>carers</a:t>
            </a:r>
            <a:r>
              <a:rPr lang="en-US" sz="1200" b="0" i="0" dirty="0">
                <a:solidFill>
                  <a:schemeClr val="dk1"/>
                </a:solidFill>
                <a:latin typeface="Calibri"/>
                <a:ea typeface="Calibri"/>
                <a:cs typeface="Calibri"/>
                <a:sym typeface="Calibri"/>
              </a:rPr>
              <a:t>. The ideal concept for a </a:t>
            </a:r>
            <a:r>
              <a:rPr lang="en-US" sz="1200" b="0" i="0" dirty="0" err="1">
                <a:solidFill>
                  <a:schemeClr val="dk1"/>
                </a:solidFill>
                <a:latin typeface="Calibri"/>
                <a:ea typeface="Calibri"/>
                <a:cs typeface="Calibri"/>
                <a:sym typeface="Calibri"/>
              </a:rPr>
              <a:t>carer</a:t>
            </a:r>
            <a:r>
              <a:rPr lang="en-US" sz="1200" b="0" i="0" dirty="0">
                <a:solidFill>
                  <a:schemeClr val="dk1"/>
                </a:solidFill>
                <a:latin typeface="Calibri"/>
                <a:ea typeface="Calibri"/>
                <a:cs typeface="Calibri"/>
                <a:sym typeface="Calibri"/>
              </a:rPr>
              <a:t> is to find that personal balance between keeping his person safe and supported and at the same time keeping him involved in his condition maintaining his dignity.</a:t>
            </a:r>
            <a:endParaRPr dirty="0"/>
          </a:p>
        </p:txBody>
      </p:sp>
      <p:sp>
        <p:nvSpPr>
          <p:cNvPr id="99" name="Google Shape;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a:t>
            </a:fld>
            <a:endParaRPr/>
          </a:p>
        </p:txBody>
      </p:sp>
    </p:spTree>
    <p:extLst>
      <p:ext uri="{BB962C8B-B14F-4D97-AF65-F5344CB8AC3E}">
        <p14:creationId xmlns:p14="http://schemas.microsoft.com/office/powerpoint/2010/main" xmlns="" val="2439141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What are the needs of frail older people and people  with dementia?</a:t>
            </a:r>
            <a:endParaRPr dirty="0"/>
          </a:p>
          <a:p>
            <a:pPr marL="0" lvl="0" indent="0" algn="l" rtl="0">
              <a:spcBef>
                <a:spcPts val="0"/>
              </a:spcBef>
              <a:spcAft>
                <a:spcPts val="0"/>
              </a:spcAft>
              <a:buNone/>
            </a:pPr>
            <a:r>
              <a:rPr lang="en-US" dirty="0"/>
              <a:t>Starting from the connection between aging, frailty and disease, frail older people and people with dementia have medical needs. Their medical needs are related to the assessment, diagnosis, regular visits to the doctor and pharmaceutical treatment of dementia symptoms. </a:t>
            </a:r>
            <a:endParaRPr dirty="0"/>
          </a:p>
          <a:p>
            <a:pPr marL="0" lvl="0" indent="0" algn="l" rtl="0">
              <a:spcBef>
                <a:spcPts val="0"/>
              </a:spcBef>
              <a:spcAft>
                <a:spcPts val="0"/>
              </a:spcAft>
              <a:buNone/>
            </a:pPr>
            <a:r>
              <a:rPr lang="en-US" dirty="0"/>
              <a:t>Physical needs refer to eating and nutrition needs, personal hygiene, sleeping habits and </a:t>
            </a:r>
            <a:r>
              <a:rPr lang="en-US" sz="1200" b="0" i="0" dirty="0">
                <a:solidFill>
                  <a:schemeClr val="dk1"/>
                </a:solidFill>
                <a:latin typeface="Calibri"/>
                <a:ea typeface="Calibri"/>
                <a:cs typeface="Calibri"/>
                <a:sym typeface="Calibri"/>
              </a:rPr>
              <a:t>dizziness,  falls, Hip fracture, immobility, urinary problems, constipation, </a:t>
            </a:r>
            <a:r>
              <a:rPr lang="en-US" sz="1200" b="0" i="0" dirty="0" err="1">
                <a:solidFill>
                  <a:schemeClr val="dk1"/>
                </a:solidFill>
                <a:latin typeface="Calibri"/>
                <a:ea typeface="Calibri"/>
                <a:cs typeface="Calibri"/>
                <a:sym typeface="Calibri"/>
              </a:rPr>
              <a:t>faecal</a:t>
            </a:r>
            <a:r>
              <a:rPr lang="en-US" sz="1200" b="0" i="0" dirty="0">
                <a:solidFill>
                  <a:schemeClr val="dk1"/>
                </a:solidFill>
                <a:latin typeface="Calibri"/>
                <a:ea typeface="Calibri"/>
                <a:cs typeface="Calibri"/>
                <a:sym typeface="Calibri"/>
              </a:rPr>
              <a:t> incontinence, pain, parkinsonism, etc.</a:t>
            </a:r>
            <a:r>
              <a:rPr lang="en-US" dirty="0"/>
              <a:t/>
            </a:r>
            <a:br>
              <a:rPr lang="en-US" dirty="0"/>
            </a:br>
            <a:r>
              <a:rPr lang="en-US" dirty="0"/>
              <a:t>Practical issues refer to </a:t>
            </a:r>
            <a:r>
              <a:rPr lang="en-US" sz="1200" b="0" i="0" dirty="0">
                <a:solidFill>
                  <a:schemeClr val="dk1"/>
                </a:solidFill>
                <a:latin typeface="Calibri"/>
                <a:ea typeface="Calibri"/>
                <a:cs typeface="Calibri"/>
                <a:sym typeface="Calibri"/>
              </a:rPr>
              <a:t>understanding the person’s condition, planning daily life, support, services, housing, finances, planning for early to  later stages of dementia and</a:t>
            </a:r>
            <a:endParaRPr dirty="0"/>
          </a:p>
          <a:p>
            <a:pPr marL="0" lvl="0" indent="0" algn="l" rtl="0">
              <a:spcBef>
                <a:spcPts val="0"/>
              </a:spcBef>
              <a:spcAft>
                <a:spcPts val="0"/>
              </a:spcAft>
              <a:buNone/>
            </a:pPr>
            <a:r>
              <a:rPr lang="en-US" sz="1200" b="0" i="0" dirty="0">
                <a:solidFill>
                  <a:schemeClr val="dk1"/>
                </a:solidFill>
                <a:latin typeface="Calibri"/>
                <a:ea typeface="Calibri"/>
                <a:cs typeface="Calibri"/>
                <a:sym typeface="Calibri"/>
              </a:rPr>
              <a:t>end of life care and support.</a:t>
            </a:r>
            <a:endParaRPr dirty="0"/>
          </a:p>
          <a:p>
            <a:pPr marL="0" lvl="0" indent="0" algn="l" rtl="0">
              <a:spcBef>
                <a:spcPts val="0"/>
              </a:spcBef>
              <a:spcAft>
                <a:spcPts val="0"/>
              </a:spcAft>
              <a:buNone/>
            </a:pPr>
            <a:r>
              <a:rPr lang="en-US" dirty="0"/>
              <a:t>Confusion, forgetfulness, anxiety, grief, loss, anger, shock, fear, disbelief are some of the emotional reactions that people leaving with dementia experience and are difficult to deal with. Emotions are often followed by changes in personality and behavior. </a:t>
            </a:r>
            <a:r>
              <a:rPr lang="en-US" sz="1200" b="0" i="0" dirty="0">
                <a:solidFill>
                  <a:schemeClr val="dk1"/>
                </a:solidFill>
                <a:latin typeface="Calibri"/>
                <a:ea typeface="Calibri"/>
                <a:cs typeface="Calibri"/>
                <a:sym typeface="Calibri"/>
              </a:rPr>
              <a:t>People with dementia may become restless, agitated, aggressive, suspicious, wandering, repeated and obsessive.</a:t>
            </a:r>
            <a:endParaRPr dirty="0"/>
          </a:p>
          <a:p>
            <a:pPr marL="0" lvl="0" indent="0" algn="l" rtl="0">
              <a:spcBef>
                <a:spcPts val="0"/>
              </a:spcBef>
              <a:spcAft>
                <a:spcPts val="0"/>
              </a:spcAft>
              <a:buNone/>
            </a:pPr>
            <a:r>
              <a:rPr lang="en-US" sz="1200" b="0" i="0" dirty="0">
                <a:solidFill>
                  <a:schemeClr val="dk1"/>
                </a:solidFill>
                <a:latin typeface="Calibri"/>
                <a:ea typeface="Calibri"/>
                <a:cs typeface="Calibri"/>
                <a:sym typeface="Calibri"/>
              </a:rPr>
              <a:t>Social needs are the needs for social contact, meaningful relationships, engagement with hobbies and activities.</a:t>
            </a:r>
            <a:endParaRPr dirty="0"/>
          </a:p>
        </p:txBody>
      </p:sp>
      <p:sp>
        <p:nvSpPr>
          <p:cNvPr id="106" name="Google Shape;106;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a:t>
            </a:fld>
            <a:endParaRPr/>
          </a:p>
        </p:txBody>
      </p:sp>
    </p:spTree>
    <p:extLst>
      <p:ext uri="{BB962C8B-B14F-4D97-AF65-F5344CB8AC3E}">
        <p14:creationId xmlns:p14="http://schemas.microsoft.com/office/powerpoint/2010/main" xmlns="" val="1595478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Burden of care can be triggered by the following factors:</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costs of care</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lack of time</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challenging behaviors of care recipient</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anxiety </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depression</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lack of personal interests</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limitation of social activities</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sadness over the fate of the supported person</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dysfunctional attitudes towards self and care recipient</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dysfunctional copying strategies </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stigma</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lack of training</a:t>
            </a: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a:p>
        </p:txBody>
      </p:sp>
      <p:sp>
        <p:nvSpPr>
          <p:cNvPr id="113" name="Google Shape;11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8</a:t>
            </a:fld>
            <a:endParaRPr/>
          </a:p>
        </p:txBody>
      </p:sp>
    </p:spTree>
    <p:extLst>
      <p:ext uri="{BB962C8B-B14F-4D97-AF65-F5344CB8AC3E}">
        <p14:creationId xmlns:p14="http://schemas.microsoft.com/office/powerpoint/2010/main" xmlns="" val="3036772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0" name="Google Shape;12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200"/>
                <a:buFont typeface="Calibri"/>
                <a:buNone/>
              </a:pPr>
              <a:t>9</a:t>
            </a:fld>
            <a:endParaRPr sz="12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xmlns="" val="2858653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5"/>
        <p:cNvGrpSpPr/>
        <p:nvPr/>
      </p:nvGrpSpPr>
      <p:grpSpPr>
        <a:xfrm>
          <a:off x="0" y="0"/>
          <a:ext cx="0" cy="0"/>
          <a:chOff x="0" y="0"/>
          <a:chExt cx="0" cy="0"/>
        </a:xfrm>
      </p:grpSpPr>
      <p:sp>
        <p:nvSpPr>
          <p:cNvPr id="16" name="Google Shape;16;p1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72"/>
        <p:cNvGrpSpPr/>
        <p:nvPr/>
      </p:nvGrpSpPr>
      <p:grpSpPr>
        <a:xfrm>
          <a:off x="0" y="0"/>
          <a:ext cx="0" cy="0"/>
          <a:chOff x="0" y="0"/>
          <a:chExt cx="0" cy="0"/>
        </a:xfrm>
      </p:grpSpPr>
      <p:sp>
        <p:nvSpPr>
          <p:cNvPr id="73" name="Google Shape;73;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0"/>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olo e testo verticale" type="vertTitleAndTx">
  <p:cSld name="VERTICAL_TITLE_AND_VERTICAL_TEXT">
    <p:spTree>
      <p:nvGrpSpPr>
        <p:cNvPr id="1" name="Shape 78"/>
        <p:cNvGrpSpPr/>
        <p:nvPr/>
      </p:nvGrpSpPr>
      <p:grpSpPr>
        <a:xfrm>
          <a:off x="0" y="0"/>
          <a:ext cx="0" cy="0"/>
          <a:chOff x="0" y="0"/>
          <a:chExt cx="0" cy="0"/>
        </a:xfrm>
      </p:grpSpPr>
      <p:sp>
        <p:nvSpPr>
          <p:cNvPr id="79" name="Google Shape;79;p21"/>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1"/>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21"/>
        <p:cNvGrpSpPr/>
        <p:nvPr/>
      </p:nvGrpSpPr>
      <p:grpSpPr>
        <a:xfrm>
          <a:off x="0" y="0"/>
          <a:ext cx="0" cy="0"/>
          <a:chOff x="0" y="0"/>
          <a:chExt cx="0" cy="0"/>
        </a:xfrm>
      </p:grpSpPr>
      <p:sp>
        <p:nvSpPr>
          <p:cNvPr id="22" name="Google Shape;22;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27"/>
        <p:cNvGrpSpPr/>
        <p:nvPr/>
      </p:nvGrpSpPr>
      <p:grpSpPr>
        <a:xfrm>
          <a:off x="0" y="0"/>
          <a:ext cx="0" cy="0"/>
          <a:chOff x="0" y="0"/>
          <a:chExt cx="0" cy="0"/>
        </a:xfrm>
      </p:grpSpPr>
      <p:sp>
        <p:nvSpPr>
          <p:cNvPr id="28" name="Google Shape;28;p13"/>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3"/>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3"/>
        <p:cNvGrpSpPr/>
        <p:nvPr/>
      </p:nvGrpSpPr>
      <p:grpSpPr>
        <a:xfrm>
          <a:off x="0" y="0"/>
          <a:ext cx="0" cy="0"/>
          <a:chOff x="0" y="0"/>
          <a:chExt cx="0" cy="0"/>
        </a:xfrm>
      </p:grpSpPr>
      <p:sp>
        <p:nvSpPr>
          <p:cNvPr id="34" name="Google Shape;34;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4"/>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14"/>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0"/>
        <p:cNvGrpSpPr/>
        <p:nvPr/>
      </p:nvGrpSpPr>
      <p:grpSpPr>
        <a:xfrm>
          <a:off x="0" y="0"/>
          <a:ext cx="0" cy="0"/>
          <a:chOff x="0" y="0"/>
          <a:chExt cx="0" cy="0"/>
        </a:xfrm>
      </p:grpSpPr>
      <p:sp>
        <p:nvSpPr>
          <p:cNvPr id="41" name="Google Shape;41;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5"/>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15"/>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15"/>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15"/>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9"/>
        <p:cNvGrpSpPr/>
        <p:nvPr/>
      </p:nvGrpSpPr>
      <p:grpSpPr>
        <a:xfrm>
          <a:off x="0" y="0"/>
          <a:ext cx="0" cy="0"/>
          <a:chOff x="0" y="0"/>
          <a:chExt cx="0" cy="0"/>
        </a:xfrm>
      </p:grpSpPr>
      <p:sp>
        <p:nvSpPr>
          <p:cNvPr id="50" name="Google Shape;50;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4"/>
        <p:cNvGrpSpPr/>
        <p:nvPr/>
      </p:nvGrpSpPr>
      <p:grpSpPr>
        <a:xfrm>
          <a:off x="0" y="0"/>
          <a:ext cx="0" cy="0"/>
          <a:chOff x="0" y="0"/>
          <a:chExt cx="0" cy="0"/>
        </a:xfrm>
      </p:grpSpPr>
      <p:sp>
        <p:nvSpPr>
          <p:cNvPr id="55" name="Google Shape;55;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8"/>
        <p:cNvGrpSpPr/>
        <p:nvPr/>
      </p:nvGrpSpPr>
      <p:grpSpPr>
        <a:xfrm>
          <a:off x="0" y="0"/>
          <a:ext cx="0" cy="0"/>
          <a:chOff x="0" y="0"/>
          <a:chExt cx="0" cy="0"/>
        </a:xfrm>
      </p:grpSpPr>
      <p:sp>
        <p:nvSpPr>
          <p:cNvPr id="59" name="Google Shape;59;p18"/>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8"/>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18"/>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5"/>
        <p:cNvGrpSpPr/>
        <p:nvPr/>
      </p:nvGrpSpPr>
      <p:grpSpPr>
        <a:xfrm>
          <a:off x="0" y="0"/>
          <a:ext cx="0" cy="0"/>
          <a:chOff x="0" y="0"/>
          <a:chExt cx="0" cy="0"/>
        </a:xfrm>
      </p:grpSpPr>
      <p:sp>
        <p:nvSpPr>
          <p:cNvPr id="66" name="Google Shape;66;p19"/>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9"/>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19"/>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0"/>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alzheimer.ca/en/Home/Living-with-dementia/Caring-for-someone/Self-care-for-the-caregiver" TargetMode="External"/><Relationship Id="rId4" Type="http://schemas.openxmlformats.org/officeDocument/2006/relationships/hyperlink" Target="http://www.sabinabrennan.ie/"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hyperlink" Target="https://doi.org/10.1080/00243639.2016.1160995"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www.alzheimers.org.uk/get-support/daily-living" TargetMode="External"/><Relationship Id="rId5" Type="http://schemas.openxmlformats.org/officeDocument/2006/relationships/hyperlink" Target="https://www.alz.org/" TargetMode="External"/><Relationship Id="rId4" Type="http://schemas.openxmlformats.org/officeDocument/2006/relationships/hyperlink" Target="https://alzheimer.ca/en/Home/Living-with-dementia/Caring-for-someone/Self-care-for-the-caregiver"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7"/>
        <p:cNvGrpSpPr/>
        <p:nvPr/>
      </p:nvGrpSpPr>
      <p:grpSpPr>
        <a:xfrm>
          <a:off x="0" y="0"/>
          <a:ext cx="0" cy="0"/>
          <a:chOff x="0" y="0"/>
          <a:chExt cx="0" cy="0"/>
        </a:xfrm>
      </p:grpSpPr>
      <p:sp>
        <p:nvSpPr>
          <p:cNvPr id="88" name="Google Shape;88;p1"/>
          <p:cNvSpPr txBox="1"/>
          <p:nvPr/>
        </p:nvSpPr>
        <p:spPr>
          <a:xfrm>
            <a:off x="4776281" y="5076890"/>
            <a:ext cx="4280170" cy="1015622"/>
          </a:xfrm>
          <a:prstGeom prst="rect">
            <a:avLst/>
          </a:prstGeom>
          <a:solidFill>
            <a:srgbClr val="B6DDE7"/>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ABILITY TO DISTINGUISH BETWEEN </a:t>
            </a: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CARERS’ </a:t>
            </a: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AND PATIENT’S NEEDS</a:t>
            </a: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7"/>
        <p:cNvGrpSpPr/>
        <p:nvPr/>
      </p:nvGrpSpPr>
      <p:grpSpPr>
        <a:xfrm>
          <a:off x="0" y="0"/>
          <a:ext cx="0" cy="0"/>
          <a:chOff x="0" y="0"/>
          <a:chExt cx="0" cy="0"/>
        </a:xfrm>
      </p:grpSpPr>
      <p:sp>
        <p:nvSpPr>
          <p:cNvPr id="128" name="Google Shape;128;p7"/>
          <p:cNvSpPr/>
          <p:nvPr/>
        </p:nvSpPr>
        <p:spPr>
          <a:xfrm>
            <a:off x="156388" y="977669"/>
            <a:ext cx="8831223" cy="941756"/>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Clr>
                <a:srgbClr val="000000"/>
              </a:buClr>
              <a:buSzPts val="2400"/>
              <a:buFont typeface="Calibri"/>
              <a:buNone/>
            </a:pPr>
            <a:r>
              <a:rPr lang="en-US" sz="2400" i="0" u="none" strike="noStrike" cap="none" dirty="0">
                <a:solidFill>
                  <a:srgbClr val="000000"/>
                </a:solidFill>
                <a:latin typeface="Calibri"/>
                <a:ea typeface="Calibri"/>
                <a:cs typeface="Calibri"/>
                <a:sym typeface="Calibri"/>
              </a:rPr>
              <a:t>In this animation Dr Sabina Brennan [ </a:t>
            </a:r>
            <a:r>
              <a:rPr lang="en-US" sz="2400" i="0" u="sng" strike="noStrike" cap="none" dirty="0">
                <a:solidFill>
                  <a:srgbClr val="000000"/>
                </a:solidFill>
                <a:latin typeface="Calibri"/>
                <a:ea typeface="Calibri"/>
                <a:cs typeface="Calibri"/>
                <a:sym typeface="Calibri"/>
                <a:hlinkClick r:id="rId4"/>
              </a:rPr>
              <a:t>sabinabrennan.ie</a:t>
            </a:r>
            <a:r>
              <a:rPr lang="en-US" sz="2400" i="0" u="none" strike="noStrike" cap="none" dirty="0">
                <a:solidFill>
                  <a:srgbClr val="000000"/>
                </a:solidFill>
                <a:latin typeface="Calibri"/>
                <a:ea typeface="Calibri"/>
                <a:cs typeface="Calibri"/>
                <a:sym typeface="Calibri"/>
              </a:rPr>
              <a:t> ] talks about the experience of dementia caregiving. </a:t>
            </a:r>
            <a:endParaRPr sz="2400" i="0" u="none" strike="noStrike" cap="none" dirty="0">
              <a:solidFill>
                <a:srgbClr val="000000"/>
              </a:solidFill>
              <a:latin typeface="Calibri"/>
              <a:ea typeface="Calibri"/>
              <a:cs typeface="Calibri"/>
              <a:sym typeface="Calibri"/>
            </a:endParaRPr>
          </a:p>
        </p:txBody>
      </p:sp>
      <p:sp>
        <p:nvSpPr>
          <p:cNvPr id="129" name="Google Shape;129;p7"/>
          <p:cNvSpPr txBox="1"/>
          <p:nvPr/>
        </p:nvSpPr>
        <p:spPr>
          <a:xfrm>
            <a:off x="1254703" y="151257"/>
            <a:ext cx="7056784" cy="58477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200" dirty="0">
                <a:solidFill>
                  <a:srgbClr val="000000"/>
                </a:solidFill>
                <a:latin typeface="Times New Roman" panose="02020603050405020304" pitchFamily="18" charset="0"/>
                <a:ea typeface="Calibri"/>
                <a:cs typeface="Times New Roman" panose="02020603050405020304" pitchFamily="18" charset="0"/>
                <a:sym typeface="Calibri"/>
              </a:rPr>
              <a:t>“HOW </a:t>
            </a:r>
            <a:r>
              <a:rPr lang="en-US" sz="3200" dirty="0">
                <a:solidFill>
                  <a:schemeClr val="dk1"/>
                </a:solidFill>
                <a:latin typeface="Times New Roman" panose="02020603050405020304" pitchFamily="18" charset="0"/>
                <a:ea typeface="Calibri"/>
                <a:cs typeface="Times New Roman" panose="02020603050405020304" pitchFamily="18" charset="0"/>
                <a:sym typeface="Calibri"/>
              </a:rPr>
              <a:t>CAN WE SUPPORT </a:t>
            </a:r>
            <a:r>
              <a:rPr lang="en-US" sz="3200" dirty="0">
                <a:solidFill>
                  <a:srgbClr val="000000"/>
                </a:solidFill>
                <a:latin typeface="Times New Roman" panose="02020603050405020304" pitchFamily="18" charset="0"/>
                <a:ea typeface="Calibri"/>
                <a:cs typeface="Times New Roman" panose="02020603050405020304" pitchFamily="18" charset="0"/>
                <a:sym typeface="Calibri"/>
              </a:rPr>
              <a:t>CARERS”</a:t>
            </a:r>
            <a:endParaRPr sz="3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30" name="Google Shape;130;p7"/>
          <p:cNvSpPr/>
          <p:nvPr/>
        </p:nvSpPr>
        <p:spPr>
          <a:xfrm>
            <a:off x="0" y="2229755"/>
            <a:ext cx="3168352" cy="2131866"/>
          </a:xfrm>
          <a:prstGeom prst="rect">
            <a:avLst/>
          </a:prstGeom>
          <a:noFill/>
          <a:ln>
            <a:noFill/>
          </a:ln>
        </p:spPr>
        <p:txBody>
          <a:bodyPr spcFirstLastPara="1" wrap="square" lIns="91425" tIns="45700" rIns="91425" bIns="45700" anchor="t" anchorCtr="0">
            <a:spAutoFit/>
          </a:bodyPr>
          <a:lstStyle/>
          <a:p>
            <a:pPr marL="228600" marR="0" lvl="0" indent="-114300" algn="l" rtl="0">
              <a:lnSpc>
                <a:spcPct val="90000"/>
              </a:lnSpc>
              <a:spcBef>
                <a:spcPts val="0"/>
              </a:spcBef>
              <a:spcAft>
                <a:spcPts val="0"/>
              </a:spcAft>
              <a:buClr>
                <a:schemeClr val="dk1"/>
              </a:buClr>
              <a:buSzPts val="1800"/>
              <a:buFont typeface="Arial"/>
              <a:buNone/>
            </a:pPr>
            <a:endParaRPr sz="1800" u="sng" dirty="0">
              <a:solidFill>
                <a:srgbClr val="000000"/>
              </a:solidFill>
              <a:latin typeface="Calibri"/>
              <a:ea typeface="Calibri"/>
              <a:cs typeface="Calibri"/>
              <a:sym typeface="Calibri"/>
              <a:hlinkClick r:id="rId5"/>
            </a:endParaRPr>
          </a:p>
          <a:p>
            <a:pPr marL="228600" marR="0" lvl="0" indent="-228600" algn="l" rtl="0">
              <a:lnSpc>
                <a:spcPct val="90000"/>
              </a:lnSpc>
              <a:spcBef>
                <a:spcPts val="1000"/>
              </a:spcBef>
              <a:spcAft>
                <a:spcPts val="0"/>
              </a:spcAft>
              <a:buClr>
                <a:srgbClr val="000000"/>
              </a:buClr>
              <a:buSzPts val="2400"/>
              <a:buFont typeface="Arial"/>
              <a:buChar char="•"/>
            </a:pPr>
            <a:r>
              <a:rPr lang="en-US" sz="2400" u="sng" dirty="0">
                <a:solidFill>
                  <a:srgbClr val="000000"/>
                </a:solidFill>
                <a:latin typeface="Calibri"/>
                <a:ea typeface="Calibri"/>
                <a:cs typeface="Calibri"/>
                <a:sym typeface="Calibri"/>
                <a:hlinkClick r:id="rId5"/>
              </a:rPr>
              <a:t>https://alzheimer.ca/en/Home/Living-with-dementia/Caring-for-someone/Self-care-for-the-caregiver</a:t>
            </a:r>
            <a:endParaRPr sz="2400" dirty="0">
              <a:solidFill>
                <a:srgbClr val="0000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5"/>
        <p:cNvGrpSpPr/>
        <p:nvPr/>
      </p:nvGrpSpPr>
      <p:grpSpPr>
        <a:xfrm>
          <a:off x="0" y="0"/>
          <a:ext cx="0" cy="0"/>
          <a:chOff x="0" y="0"/>
          <a:chExt cx="0" cy="0"/>
        </a:xfrm>
      </p:grpSpPr>
      <p:sp>
        <p:nvSpPr>
          <p:cNvPr id="136" name="Google Shape;136;p8"/>
          <p:cNvSpPr txBox="1"/>
          <p:nvPr/>
        </p:nvSpPr>
        <p:spPr>
          <a:xfrm>
            <a:off x="107504" y="1505396"/>
            <a:ext cx="3080302" cy="38472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dirty="0">
                <a:solidFill>
                  <a:srgbClr val="0070C0"/>
                </a:solidFill>
                <a:latin typeface="Calibri"/>
                <a:ea typeface="Calibri"/>
                <a:cs typeface="Calibri"/>
                <a:sym typeface="Calibri"/>
              </a:rPr>
              <a:t>BEFORE THE VISIT</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dirty="0">
                <a:solidFill>
                  <a:schemeClr val="dk1"/>
                </a:solidFill>
                <a:latin typeface="Calibri"/>
                <a:ea typeface="Calibri"/>
                <a:cs typeface="Calibri"/>
                <a:sym typeface="Calibri"/>
              </a:rPr>
              <a:t>FOCUS ON </a:t>
            </a:r>
            <a:r>
              <a:rPr lang="en-US" sz="1800" u="sng" dirty="0">
                <a:solidFill>
                  <a:srgbClr val="0070C0"/>
                </a:solidFill>
                <a:latin typeface="Calibri"/>
                <a:ea typeface="Calibri"/>
                <a:cs typeface="Calibri"/>
                <a:sym typeface="Calibri"/>
              </a:rPr>
              <a:t>YOURSELF</a:t>
            </a:r>
            <a:r>
              <a:rPr lang="en-US" sz="1800" dirty="0">
                <a:solidFill>
                  <a:schemeClr val="dk1"/>
                </a:solidFill>
                <a:latin typeface="Calibri"/>
                <a:ea typeface="Calibri"/>
                <a:cs typeface="Calibri"/>
                <a:sym typeface="Calibri"/>
              </a:rPr>
              <a:t> &amp; </a:t>
            </a:r>
            <a:r>
              <a:rPr lang="en-US" sz="1800" dirty="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6"/>
                  </a:ext>
                </a:extLst>
              </a:rPr>
              <a:t>Y</a:t>
            </a:r>
            <a:r>
              <a:rPr lang="en-US" sz="1800" dirty="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6"/>
                  </a:ext>
                </a:extLst>
              </a:rPr>
              <a:t>O</a:t>
            </a:r>
            <a:r>
              <a:rPr lang="en-US" sz="1800" dirty="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6"/>
                  </a:ext>
                </a:extLst>
              </a:rPr>
              <a:t>U</a:t>
            </a:r>
            <a:r>
              <a:rPr lang="en-US" sz="1800" dirty="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6"/>
                  </a:ext>
                </a:extLst>
              </a:rPr>
              <a:t>R</a:t>
            </a:r>
            <a:r>
              <a:rPr lang="en-US" sz="1800" dirty="0">
                <a:solidFill>
                  <a:schemeClr val="dk1"/>
                </a:solidFill>
                <a:latin typeface="Calibri"/>
                <a:ea typeface="Calibri"/>
                <a:cs typeface="Calibri"/>
                <a:sym typeface="Calibri"/>
              </a:rPr>
              <a:t>: </a:t>
            </a:r>
            <a:br>
              <a:rPr lang="en-US" sz="1800" dirty="0">
                <a:solidFill>
                  <a:schemeClr val="dk1"/>
                </a:solidFill>
                <a:latin typeface="Calibri"/>
                <a:ea typeface="Calibri"/>
                <a:cs typeface="Calibri"/>
                <a:sym typeface="Calibri"/>
              </a:rPr>
            </a:br>
            <a:endParaRPr sz="18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Calibri"/>
                <a:ea typeface="Calibri"/>
                <a:cs typeface="Calibri"/>
                <a:sym typeface="Calibri"/>
              </a:rPr>
              <a:t> VISIT</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Calibri"/>
                <a:ea typeface="Calibri"/>
                <a:cs typeface="Calibri"/>
                <a:sym typeface="Calibri"/>
              </a:rPr>
              <a:t>PATIENT’S LATEST CONDITION </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Calibri"/>
                <a:ea typeface="Calibri"/>
                <a:cs typeface="Calibri"/>
                <a:sym typeface="Calibri"/>
              </a:rPr>
              <a:t> </a:t>
            </a:r>
            <a:r>
              <a:rPr lang="en-US" sz="1800" dirty="0">
                <a:solidFill>
                  <a:schemeClr val="dk1"/>
                </a:solidFill>
                <a:latin typeface="Calibri"/>
                <a:ea typeface="Calibri"/>
                <a:cs typeface="Calibri"/>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rPr>
              <a:t> NEEDS</a:t>
            </a:r>
            <a:r>
              <a:rPr lang="en-US" sz="1800" dirty="0">
                <a:solidFill>
                  <a:schemeClr val="dk1"/>
                </a:solidFill>
                <a:latin typeface="Calibri"/>
                <a:ea typeface="Calibri"/>
                <a:cs typeface="Calibri"/>
                <a:sym typeface="Calibri"/>
              </a:rPr>
              <a:t/>
            </a:r>
            <a:br>
              <a:rPr lang="en-US" sz="1800" dirty="0">
                <a:solidFill>
                  <a:schemeClr val="dk1"/>
                </a:solidFill>
                <a:latin typeface="Calibri"/>
                <a:ea typeface="Calibri"/>
                <a:cs typeface="Calibri"/>
                <a:sym typeface="Calibri"/>
              </a:rPr>
            </a:b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endParaRPr sz="1800" b="1" dirty="0">
              <a:solidFill>
                <a:schemeClr val="dk1"/>
              </a:solidFill>
              <a:latin typeface="Calibri"/>
              <a:ea typeface="Calibri"/>
              <a:cs typeface="Calibri"/>
              <a:sym typeface="Calibri"/>
            </a:endParaRPr>
          </a:p>
        </p:txBody>
      </p:sp>
      <p:sp>
        <p:nvSpPr>
          <p:cNvPr id="137" name="Google Shape;137;p8"/>
          <p:cNvSpPr txBox="1"/>
          <p:nvPr/>
        </p:nvSpPr>
        <p:spPr>
          <a:xfrm>
            <a:off x="3398251" y="2307560"/>
            <a:ext cx="2563522" cy="261610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dirty="0">
                <a:solidFill>
                  <a:srgbClr val="0070C0"/>
                </a:solidFill>
                <a:latin typeface="Calibri"/>
                <a:ea typeface="Calibri"/>
                <a:cs typeface="Calibri"/>
                <a:sym typeface="Calibri"/>
              </a:rPr>
              <a:t>DURING THE VISIT</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Calibri"/>
                <a:ea typeface="Calibri"/>
                <a:cs typeface="Calibri"/>
                <a:sym typeface="Calibri"/>
              </a:rPr>
              <a:t> PRESENT PATIENT’S CONDITION</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Calibri"/>
                <a:ea typeface="Calibri"/>
                <a:cs typeface="Calibri"/>
                <a:sym typeface="Calibri"/>
              </a:rPr>
              <a:t> TAKE TIME TO SHARE YOUR CONCERNS </a:t>
            </a:r>
            <a:endParaRPr sz="1800" u="sng" dirty="0">
              <a:solidFill>
                <a:schemeClr val="dk1"/>
              </a:solidFill>
              <a:latin typeface="Calibri"/>
              <a:ea typeface="Calibri"/>
              <a:cs typeface="Calibri"/>
              <a:sym typeface="Calibri"/>
            </a:endParaRPr>
          </a:p>
        </p:txBody>
      </p:sp>
      <p:sp>
        <p:nvSpPr>
          <p:cNvPr id="138" name="Google Shape;138;p8"/>
          <p:cNvSpPr txBox="1"/>
          <p:nvPr/>
        </p:nvSpPr>
        <p:spPr>
          <a:xfrm>
            <a:off x="107504" y="148318"/>
            <a:ext cx="9145016" cy="95406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dirty="0">
                <a:solidFill>
                  <a:srgbClr val="000000"/>
                </a:solidFill>
                <a:latin typeface="Times New Roman" panose="02020603050405020304" pitchFamily="18" charset="0"/>
                <a:ea typeface="Calibri"/>
                <a:cs typeface="Times New Roman" panose="02020603050405020304" pitchFamily="18" charset="0"/>
                <a:sym typeface="Calibri"/>
              </a:rPr>
              <a:t>COMMUNICATING NEEDS TO HEALTH CARE PROFESSIONALS</a:t>
            </a:r>
            <a:endParaRPr sz="2800" dirty="0">
              <a:solidFill>
                <a:srgbClr val="000000"/>
              </a:solidFill>
              <a:latin typeface="Times New Roman" panose="02020603050405020304" pitchFamily="18" charset="0"/>
              <a:ea typeface="Calibri"/>
              <a:cs typeface="Times New Roman" panose="02020603050405020304" pitchFamily="18" charset="0"/>
              <a:sym typeface="Calibri"/>
            </a:endParaRPr>
          </a:p>
        </p:txBody>
      </p:sp>
      <p:sp>
        <p:nvSpPr>
          <p:cNvPr id="139" name="Google Shape;139;p8"/>
          <p:cNvSpPr/>
          <p:nvPr/>
        </p:nvSpPr>
        <p:spPr>
          <a:xfrm>
            <a:off x="6407696" y="3428999"/>
            <a:ext cx="2736304" cy="249299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dirty="0">
                <a:solidFill>
                  <a:srgbClr val="0070C0"/>
                </a:solidFill>
                <a:latin typeface="Calibri"/>
                <a:ea typeface="Calibri"/>
                <a:cs typeface="Calibri"/>
                <a:sym typeface="Calibri"/>
              </a:rPr>
              <a:t>AFTER THE VISIT</a:t>
            </a:r>
            <a:br>
              <a:rPr lang="en-US" sz="2800" dirty="0">
                <a:solidFill>
                  <a:srgbClr val="0070C0"/>
                </a:solidFill>
                <a:latin typeface="Calibri"/>
                <a:ea typeface="Calibri"/>
                <a:cs typeface="Calibri"/>
                <a:sym typeface="Calibri"/>
              </a:rPr>
            </a:br>
            <a:endParaRPr sz="2800" dirty="0">
              <a:solidFill>
                <a:srgbClr val="0070C0"/>
              </a:solidFill>
              <a:latin typeface="Calibri"/>
              <a:ea typeface="Calibri"/>
              <a:cs typeface="Calibri"/>
              <a:sym typeface="Calibri"/>
            </a:endParaRPr>
          </a:p>
          <a:p>
            <a:pPr marL="285750" marR="0" lvl="0" indent="-285750" algn="l" rtl="0">
              <a:spcBef>
                <a:spcPts val="0"/>
              </a:spcBef>
              <a:spcAft>
                <a:spcPts val="0"/>
              </a:spcAft>
              <a:buClr>
                <a:srgbClr val="000000"/>
              </a:buClr>
              <a:buSzPts val="1800"/>
              <a:buFont typeface="Arial"/>
              <a:buChar char="•"/>
            </a:pPr>
            <a:r>
              <a:rPr lang="en-US" sz="1800" dirty="0">
                <a:solidFill>
                  <a:srgbClr val="000000"/>
                </a:solidFill>
                <a:latin typeface="Calibri"/>
                <a:ea typeface="Calibri"/>
                <a:cs typeface="Calibri"/>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KEEP NOTES </a:t>
            </a:r>
            <a:r>
              <a:rPr lang="en-US" sz="1800" dirty="0">
                <a:solidFill>
                  <a:srgbClr val="000000"/>
                </a:solidFill>
                <a:latin typeface="Calibri"/>
                <a:ea typeface="Calibri"/>
                <a:cs typeface="Calibri"/>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FOR YOUR PATIENT</a:t>
            </a:r>
            <a:endParaRPr dirty="0">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endParaRPr>
          </a:p>
          <a:p>
            <a:pPr marL="285750" marR="0" lvl="0" indent="-171450" algn="l" rtl="0">
              <a:spcBef>
                <a:spcPts val="0"/>
              </a:spcBef>
              <a:spcAft>
                <a:spcPts val="0"/>
              </a:spcAft>
              <a:buClr>
                <a:schemeClr val="dk1"/>
              </a:buClr>
              <a:buSzPts val="1800"/>
              <a:buFont typeface="Arial"/>
              <a:buNone/>
            </a:pPr>
            <a:endParaRPr sz="1800" dirty="0">
              <a:solidFill>
                <a:srgbClr val="000000"/>
              </a:solidFill>
              <a:latin typeface="Calibri"/>
              <a:ea typeface="Calibri"/>
              <a:cs typeface="Calibri"/>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endParaRPr>
          </a:p>
          <a:p>
            <a:pPr marL="285750" marR="0" lvl="0" indent="-285750" algn="l" rtl="0">
              <a:spcBef>
                <a:spcPts val="0"/>
              </a:spcBef>
              <a:spcAft>
                <a:spcPts val="0"/>
              </a:spcAft>
              <a:buClr>
                <a:srgbClr val="000000"/>
              </a:buClr>
              <a:buSzPts val="1800"/>
              <a:buFont typeface="Arial"/>
              <a:buChar char="•"/>
            </a:pPr>
            <a:r>
              <a:rPr lang="en-US" sz="1800" dirty="0">
                <a:solidFill>
                  <a:srgbClr val="000000"/>
                </a:solidFill>
                <a:latin typeface="Calibri"/>
                <a:ea typeface="Calibri"/>
                <a:cs typeface="Calibri"/>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
                  </a:ext>
                </a:extLst>
              </a:rPr>
              <a:t>NOTES FOR YOURSELF</a:t>
            </a:r>
            <a:endParaRPr dirty="0"/>
          </a:p>
          <a:p>
            <a:pPr marL="0" marR="0" lvl="0" indent="0" algn="l" rtl="0">
              <a:spcBef>
                <a:spcPts val="0"/>
              </a:spcBef>
              <a:spcAft>
                <a:spcPts val="0"/>
              </a:spcAft>
              <a:buNone/>
            </a:pPr>
            <a:endParaRPr sz="2800" dirty="0">
              <a:solidFill>
                <a:srgbClr val="0070C0"/>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7"/>
        <p:cNvGrpSpPr/>
        <p:nvPr/>
      </p:nvGrpSpPr>
      <p:grpSpPr>
        <a:xfrm>
          <a:off x="0" y="0"/>
          <a:ext cx="0" cy="0"/>
          <a:chOff x="0" y="0"/>
          <a:chExt cx="0" cy="0"/>
        </a:xfrm>
      </p:grpSpPr>
      <p:sp>
        <p:nvSpPr>
          <p:cNvPr id="128" name="Google Shape;128;p7"/>
          <p:cNvSpPr/>
          <p:nvPr/>
        </p:nvSpPr>
        <p:spPr>
          <a:xfrm>
            <a:off x="-1425963" y="375252"/>
            <a:ext cx="9217024" cy="101254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15000"/>
              </a:lnSpc>
              <a:spcBef>
                <a:spcPts val="0"/>
              </a:spcBef>
              <a:spcAft>
                <a:spcPts val="0"/>
              </a:spcAft>
              <a:buClr>
                <a:srgbClr val="000000"/>
              </a:buClr>
              <a:buSzPts val="2400"/>
              <a:buFont typeface="Calibri"/>
              <a:buNone/>
              <a:tabLst/>
              <a:defRPr/>
            </a:pPr>
            <a:r>
              <a:rPr kumimoji="0" lang="en-US" sz="2400" b="0" i="0" u="none" strike="noStrike" kern="0" cap="none" spc="0" normalizeH="0" baseline="0" noProof="0" dirty="0">
                <a:ln>
                  <a:noFill/>
                </a:ln>
                <a:solidFill>
                  <a:srgbClr val="000000"/>
                </a:solidFill>
                <a:effectLst/>
                <a:uLnTx/>
                <a:uFillTx/>
                <a:latin typeface="Calibri"/>
                <a:ea typeface="Calibri"/>
                <a:cs typeface="Calibri"/>
                <a:sym typeface="Calibri"/>
              </a:rPr>
              <a:t/>
            </a:r>
            <a:br>
              <a:rPr kumimoji="0" lang="en-US" sz="2400" b="0" i="0" u="none" strike="noStrike" kern="0" cap="none" spc="0" normalizeH="0" baseline="0" noProof="0" dirty="0">
                <a:ln>
                  <a:noFill/>
                </a:ln>
                <a:solidFill>
                  <a:srgbClr val="000000"/>
                </a:solidFill>
                <a:effectLst/>
                <a:uLnTx/>
                <a:uFillTx/>
                <a:latin typeface="Calibri"/>
                <a:ea typeface="Calibri"/>
                <a:cs typeface="Calibri"/>
                <a:sym typeface="Calibri"/>
              </a:rPr>
            </a:br>
            <a:endParaRPr kumimoji="0" sz="2800" b="0" i="0" u="sng" strike="noStrike" kern="0" cap="none" spc="0" normalizeH="0" baseline="0" noProof="0" dirty="0">
              <a:ln>
                <a:noFill/>
              </a:ln>
              <a:solidFill>
                <a:srgbClr val="000000"/>
              </a:solidFill>
              <a:effectLst/>
              <a:uLnTx/>
              <a:uFillTx/>
              <a:latin typeface="Calibri"/>
              <a:ea typeface="Calibri"/>
              <a:cs typeface="Calibri"/>
              <a:sym typeface="Calibri"/>
              <a:hlinkClick r:id="rId4"/>
            </a:endParaRPr>
          </a:p>
        </p:txBody>
      </p:sp>
      <p:sp>
        <p:nvSpPr>
          <p:cNvPr id="129" name="Google Shape;129;p7"/>
          <p:cNvSpPr txBox="1"/>
          <p:nvPr/>
        </p:nvSpPr>
        <p:spPr>
          <a:xfrm>
            <a:off x="1352939" y="160648"/>
            <a:ext cx="7056784" cy="64629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rPr>
              <a:t>REFERENCES</a:t>
            </a:r>
            <a:endParaRPr kumimoji="0" sz="36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
        <p:nvSpPr>
          <p:cNvPr id="5" name="Ορθογώνιο 4">
            <a:extLst>
              <a:ext uri="{FF2B5EF4-FFF2-40B4-BE49-F238E27FC236}">
                <a16:creationId xmlns:a16="http://schemas.microsoft.com/office/drawing/2014/main" xmlns="" id="{84D5207F-1CCE-4D67-9A7C-895BF8C402C0}"/>
              </a:ext>
            </a:extLst>
          </p:cNvPr>
          <p:cNvSpPr/>
          <p:nvPr/>
        </p:nvSpPr>
        <p:spPr>
          <a:xfrm>
            <a:off x="79280" y="1015579"/>
            <a:ext cx="9064720" cy="5324535"/>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hlinkClick r:id="rId5"/>
              </a:rPr>
              <a:t>https://www.alz.org/</a:t>
            </a:r>
            <a:endParaRPr lang="en-US" sz="2000" dirty="0">
              <a:solidFill>
                <a:srgbClr val="303030"/>
              </a:solidFill>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hlinkClick r:id="rId6"/>
            </a:endParaRPr>
          </a:p>
          <a:p>
            <a:r>
              <a:rPr lang="en-US" sz="2000" dirty="0">
                <a:latin typeface="Times New Roman" panose="02020603050405020304" pitchFamily="18" charset="0"/>
                <a:cs typeface="Times New Roman" panose="02020603050405020304" pitchFamily="18" charset="0"/>
                <a:hlinkClick r:id="rId6"/>
              </a:rPr>
              <a:t>https://www.alzheimers.org.uk/get-support/daily-living</a:t>
            </a:r>
            <a:endParaRPr lang="en-US" sz="2000" dirty="0">
              <a:solidFill>
                <a:srgbClr val="303030"/>
              </a:solidFill>
              <a:latin typeface="Times New Roman" panose="02020603050405020304" pitchFamily="18" charset="0"/>
              <a:cs typeface="Times New Roman" panose="02020603050405020304" pitchFamily="18" charset="0"/>
            </a:endParaRPr>
          </a:p>
          <a:p>
            <a:endParaRPr lang="en-US" sz="2000" dirty="0">
              <a:solidFill>
                <a:srgbClr val="303030"/>
              </a:solidFill>
              <a:latin typeface="Times New Roman" panose="02020603050405020304" pitchFamily="18" charset="0"/>
              <a:cs typeface="Times New Roman" panose="02020603050405020304" pitchFamily="18" charset="0"/>
            </a:endParaRPr>
          </a:p>
          <a:p>
            <a:r>
              <a:rPr lang="en-US" sz="2000" dirty="0">
                <a:solidFill>
                  <a:srgbClr val="303030"/>
                </a:solidFill>
                <a:latin typeface="Times New Roman" panose="02020603050405020304" pitchFamily="18" charset="0"/>
                <a:cs typeface="Times New Roman" panose="02020603050405020304" pitchFamily="18" charset="0"/>
              </a:rPr>
              <a:t>Chen, C. Y., Gan, P., &amp; How, C. H. (2018). Approach to frailty in the elderly in primary care and the community. </a:t>
            </a:r>
            <a:r>
              <a:rPr lang="en-US" sz="2000" i="1" dirty="0">
                <a:solidFill>
                  <a:srgbClr val="303030"/>
                </a:solidFill>
                <a:latin typeface="Times New Roman" panose="02020603050405020304" pitchFamily="18" charset="0"/>
                <a:cs typeface="Times New Roman" panose="02020603050405020304" pitchFamily="18" charset="0"/>
              </a:rPr>
              <a:t>Singapore medical journal</a:t>
            </a:r>
            <a:r>
              <a:rPr lang="en-US" sz="2000" dirty="0">
                <a:solidFill>
                  <a:srgbClr val="303030"/>
                </a:solidFill>
                <a:latin typeface="Times New Roman" panose="02020603050405020304" pitchFamily="18" charset="0"/>
                <a:cs typeface="Times New Roman" panose="02020603050405020304" pitchFamily="18" charset="0"/>
              </a:rPr>
              <a:t>, </a:t>
            </a:r>
            <a:r>
              <a:rPr lang="en-US" sz="2000" i="1" dirty="0">
                <a:solidFill>
                  <a:srgbClr val="303030"/>
                </a:solidFill>
                <a:latin typeface="Times New Roman" panose="02020603050405020304" pitchFamily="18" charset="0"/>
                <a:cs typeface="Times New Roman" panose="02020603050405020304" pitchFamily="18" charset="0"/>
              </a:rPr>
              <a:t>59</a:t>
            </a:r>
            <a:r>
              <a:rPr lang="en-US" sz="2000" dirty="0">
                <a:solidFill>
                  <a:srgbClr val="303030"/>
                </a:solidFill>
                <a:latin typeface="Times New Roman" panose="02020603050405020304" pitchFamily="18" charset="0"/>
                <a:cs typeface="Times New Roman" panose="02020603050405020304" pitchFamily="18" charset="0"/>
              </a:rPr>
              <a:t>(5), 240–245. </a:t>
            </a:r>
            <a:br>
              <a:rPr lang="en-US" sz="2000" dirty="0">
                <a:solidFill>
                  <a:srgbClr val="303030"/>
                </a:solidFill>
                <a:latin typeface="Times New Roman" panose="02020603050405020304" pitchFamily="18" charset="0"/>
                <a:cs typeface="Times New Roman" panose="02020603050405020304" pitchFamily="18" charset="0"/>
              </a:rPr>
            </a:br>
            <a:r>
              <a:rPr lang="en-US" sz="2000" dirty="0">
                <a:solidFill>
                  <a:srgbClr val="006ACC"/>
                </a:solidFill>
                <a:latin typeface="Times New Roman" panose="02020603050405020304" pitchFamily="18" charset="0"/>
                <a:cs typeface="Times New Roman" panose="02020603050405020304" pitchFamily="18" charset="0"/>
              </a:rPr>
              <a:t>https://doi:10.11622/smedj.2018052</a:t>
            </a:r>
          </a:p>
          <a:p>
            <a:endParaRPr lang="en-US" sz="2000" dirty="0">
              <a:solidFill>
                <a:srgbClr val="006ACC"/>
              </a:solidFill>
              <a:latin typeface="Times New Roman" panose="02020603050405020304" pitchFamily="18" charset="0"/>
              <a:cs typeface="Times New Roman" panose="02020603050405020304" pitchFamily="18" charset="0"/>
            </a:endParaRPr>
          </a:p>
          <a:p>
            <a:r>
              <a:rPr lang="en-US" sz="2000" dirty="0">
                <a:solidFill>
                  <a:srgbClr val="333333"/>
                </a:solidFill>
                <a:latin typeface="Times New Roman" panose="02020603050405020304" pitchFamily="18" charset="0"/>
                <a:cs typeface="Times New Roman" panose="02020603050405020304" pitchFamily="18" charset="0"/>
              </a:rPr>
              <a:t>Guinan, P. (2016). Frailty and Old Age. </a:t>
            </a:r>
            <a:r>
              <a:rPr lang="en-US" sz="2000" i="1" dirty="0">
                <a:solidFill>
                  <a:srgbClr val="333333"/>
                </a:solidFill>
                <a:latin typeface="Times New Roman" panose="02020603050405020304" pitchFamily="18" charset="0"/>
                <a:cs typeface="Times New Roman" panose="02020603050405020304" pitchFamily="18" charset="0"/>
              </a:rPr>
              <a:t>The Linacre Quarterly</a:t>
            </a:r>
            <a:r>
              <a:rPr lang="en-US" sz="2000" dirty="0">
                <a:solidFill>
                  <a:srgbClr val="333333"/>
                </a:solidFill>
                <a:latin typeface="Times New Roman" panose="02020603050405020304" pitchFamily="18" charset="0"/>
                <a:cs typeface="Times New Roman" panose="02020603050405020304" pitchFamily="18" charset="0"/>
              </a:rPr>
              <a:t>, </a:t>
            </a:r>
            <a:r>
              <a:rPr lang="en-US" sz="2000" i="1" dirty="0">
                <a:solidFill>
                  <a:srgbClr val="333333"/>
                </a:solidFill>
                <a:latin typeface="Times New Roman" panose="02020603050405020304" pitchFamily="18" charset="0"/>
                <a:cs typeface="Times New Roman" panose="02020603050405020304" pitchFamily="18" charset="0"/>
              </a:rPr>
              <a:t>83</a:t>
            </a:r>
            <a:r>
              <a:rPr lang="en-US" sz="2000" dirty="0">
                <a:solidFill>
                  <a:srgbClr val="333333"/>
                </a:solidFill>
                <a:latin typeface="Times New Roman" panose="02020603050405020304" pitchFamily="18" charset="0"/>
                <a:cs typeface="Times New Roman" panose="02020603050405020304" pitchFamily="18" charset="0"/>
              </a:rPr>
              <a:t>(2), 131-133. </a:t>
            </a:r>
          </a:p>
          <a:p>
            <a:r>
              <a:rPr lang="en-US" sz="2000" dirty="0">
                <a:solidFill>
                  <a:srgbClr val="006ACC"/>
                </a:solidFill>
                <a:latin typeface="Times New Roman" panose="02020603050405020304" pitchFamily="18" charset="0"/>
                <a:cs typeface="Times New Roman" panose="02020603050405020304" pitchFamily="18" charset="0"/>
                <a:hlinkClick r:id="rId7"/>
              </a:rPr>
              <a:t>https://doi.org/10.1080/00243639.2016.1160995</a:t>
            </a:r>
            <a:endParaRPr lang="en-US" sz="2000" dirty="0">
              <a:solidFill>
                <a:srgbClr val="006ACC"/>
              </a:solidFill>
              <a:latin typeface="Times New Roman" panose="02020603050405020304" pitchFamily="18" charset="0"/>
              <a:cs typeface="Times New Roman" panose="02020603050405020304" pitchFamily="18" charset="0"/>
            </a:endParaRPr>
          </a:p>
          <a:p>
            <a:endParaRPr lang="en-US" sz="2000" dirty="0">
              <a:solidFill>
                <a:srgbClr val="006ACC"/>
              </a:solidFill>
              <a:latin typeface="Times New Roman" panose="02020603050405020304" pitchFamily="18" charset="0"/>
              <a:cs typeface="Times New Roman" panose="02020603050405020304" pitchFamily="18" charset="0"/>
            </a:endParaRPr>
          </a:p>
          <a:p>
            <a:r>
              <a:rPr lang="en-US" sz="2000" dirty="0" err="1">
                <a:solidFill>
                  <a:srgbClr val="333333"/>
                </a:solidFill>
                <a:latin typeface="Times New Roman" panose="02020603050405020304" pitchFamily="18" charset="0"/>
                <a:cs typeface="Times New Roman" panose="02020603050405020304" pitchFamily="18" charset="0"/>
              </a:rPr>
              <a:t>Torpy</a:t>
            </a:r>
            <a:r>
              <a:rPr lang="en-US" sz="2000" dirty="0">
                <a:solidFill>
                  <a:srgbClr val="333333"/>
                </a:solidFill>
                <a:latin typeface="Times New Roman" panose="02020603050405020304" pitchFamily="18" charset="0"/>
                <a:cs typeface="Times New Roman" panose="02020603050405020304" pitchFamily="18" charset="0"/>
              </a:rPr>
              <a:t>, J.M, </a:t>
            </a:r>
            <a:r>
              <a:rPr lang="en-US" sz="2000" dirty="0" err="1">
                <a:solidFill>
                  <a:srgbClr val="333333"/>
                </a:solidFill>
                <a:latin typeface="Times New Roman" panose="02020603050405020304" pitchFamily="18" charset="0"/>
                <a:cs typeface="Times New Roman" panose="02020603050405020304" pitchFamily="18" charset="0"/>
              </a:rPr>
              <a:t>Lynm</a:t>
            </a:r>
            <a:r>
              <a:rPr lang="en-US" sz="2000" dirty="0">
                <a:solidFill>
                  <a:srgbClr val="333333"/>
                </a:solidFill>
                <a:latin typeface="Times New Roman" panose="02020603050405020304" pitchFamily="18" charset="0"/>
                <a:cs typeface="Times New Roman" panose="02020603050405020304" pitchFamily="18" charset="0"/>
              </a:rPr>
              <a:t> C, Glass, R.M. (2006). Frailty in Older Adults. JAMA, 296(18):2280. </a:t>
            </a:r>
          </a:p>
          <a:p>
            <a:r>
              <a:rPr lang="en-US" sz="2000" dirty="0">
                <a:solidFill>
                  <a:srgbClr val="006ACC"/>
                </a:solidFill>
                <a:latin typeface="Times New Roman" panose="02020603050405020304" pitchFamily="18" charset="0"/>
                <a:cs typeface="Times New Roman" panose="02020603050405020304" pitchFamily="18" charset="0"/>
              </a:rPr>
              <a:t>http://doi:10.1001/jama.296.18.2280</a:t>
            </a:r>
            <a:endParaRPr lang="el-GR" sz="2000" dirty="0">
              <a:solidFill>
                <a:srgbClr val="006ACC"/>
              </a:solidFill>
              <a:latin typeface="Times New Roman" panose="02020603050405020304" pitchFamily="18" charset="0"/>
              <a:cs typeface="Times New Roman" panose="02020603050405020304" pitchFamily="18" charset="0"/>
            </a:endParaRPr>
          </a:p>
          <a:p>
            <a:endParaRPr lang="en-US" sz="2000" dirty="0">
              <a:solidFill>
                <a:srgbClr val="006ACC"/>
              </a:solidFill>
              <a:latin typeface="Times New Roman" panose="02020603050405020304" pitchFamily="18" charset="0"/>
              <a:cs typeface="Times New Roman" panose="02020603050405020304" pitchFamily="18" charset="0"/>
            </a:endParaRPr>
          </a:p>
          <a:p>
            <a:endParaRPr lang="el-GR" sz="2000" dirty="0">
              <a:latin typeface="Times New Roman" panose="02020603050405020304" pitchFamily="18" charset="0"/>
              <a:cs typeface="Times New Roman" panose="02020603050405020304" pitchFamily="18" charset="0"/>
            </a:endParaRPr>
          </a:p>
          <a:p>
            <a:endParaRPr lang="el-GR"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350268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3"/>
        <p:cNvGrpSpPr/>
        <p:nvPr/>
      </p:nvGrpSpPr>
      <p:grpSpPr>
        <a:xfrm>
          <a:off x="0" y="0"/>
          <a:ext cx="0" cy="0"/>
          <a:chOff x="0" y="0"/>
          <a:chExt cx="0" cy="0"/>
        </a:xfrm>
      </p:grpSpPr>
      <p:sp>
        <p:nvSpPr>
          <p:cNvPr id="3" name="Google Shape;175;p12">
            <a:extLst>
              <a:ext uri="{FF2B5EF4-FFF2-40B4-BE49-F238E27FC236}">
                <a16:creationId xmlns:a16="http://schemas.microsoft.com/office/drawing/2014/main" xmlns="" id="{0FE94355-C3DB-431D-A42F-5C5BA3434F33}"/>
              </a:ext>
            </a:extLst>
          </p:cNvPr>
          <p:cNvSpPr txBox="1"/>
          <p:nvPr/>
        </p:nvSpPr>
        <p:spPr>
          <a:xfrm>
            <a:off x="2295729" y="4929425"/>
            <a:ext cx="5896550"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THANK YOU FOR YOUR ATTENTION!</a:t>
            </a:r>
            <a:endParaRPr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3"/>
        <p:cNvGrpSpPr/>
        <p:nvPr/>
      </p:nvGrpSpPr>
      <p:grpSpPr>
        <a:xfrm>
          <a:off x="0" y="0"/>
          <a:ext cx="0" cy="0"/>
          <a:chOff x="0" y="0"/>
          <a:chExt cx="0" cy="0"/>
        </a:xfrm>
      </p:grpSpPr>
      <p:sp>
        <p:nvSpPr>
          <p:cNvPr id="94" name="Google Shape;94;p2"/>
          <p:cNvSpPr txBox="1"/>
          <p:nvPr/>
        </p:nvSpPr>
        <p:spPr>
          <a:xfrm>
            <a:off x="3677055" y="188640"/>
            <a:ext cx="5224349" cy="954067"/>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rPr>
              <a:t>UNDERSTANDING</a:t>
            </a:r>
            <a:r>
              <a:rPr kumimoji="0" lang="en-US" sz="2800" b="0" i="0" u="none" strike="noStrike" kern="0" cap="none" spc="0" normalizeH="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rPr>
              <a:t> </a:t>
            </a:r>
            <a:r>
              <a:rPr kumimoji="0" lang="en-US" sz="28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rPr>
              <a:t>A PERSON WITH </a:t>
            </a:r>
            <a:r>
              <a:rPr lang="en-US" sz="2800" dirty="0">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FRAILTY</a:t>
            </a:r>
            <a:endParaRPr kumimoji="0" sz="28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
        <p:nvSpPr>
          <p:cNvPr id="95" name="Google Shape;95;p2"/>
          <p:cNvSpPr txBox="1"/>
          <p:nvPr/>
        </p:nvSpPr>
        <p:spPr>
          <a:xfrm>
            <a:off x="3552123" y="1142707"/>
            <a:ext cx="5349281" cy="4708941"/>
          </a:xfrm>
          <a:prstGeom prst="rect">
            <a:avLst/>
          </a:prstGeom>
          <a:noFill/>
          <a:ln>
            <a:noFill/>
          </a:ln>
        </p:spPr>
        <p:txBody>
          <a:bodyPr spcFirstLastPara="1" wrap="square" lIns="91425" tIns="45700" rIns="91425" bIns="45700" anchor="t" anchorCtr="0">
            <a:spAutoFit/>
          </a:bodyPr>
          <a:lstStyle/>
          <a:p>
            <a:pPr>
              <a:buSzPts val="2400"/>
              <a:defRPr/>
            </a:pPr>
            <a:r>
              <a:rPr lang="en-US" sz="2000" dirty="0">
                <a:latin typeface="Times New Roman" panose="02020603050405020304" pitchFamily="18" charset="0"/>
                <a:ea typeface="Calibri" panose="020F0502020204030204" pitchFamily="34" charset="0"/>
                <a:cs typeface="Times New Roman" panose="02020603050405020304" pitchFamily="18" charset="0"/>
              </a:rPr>
              <a:t>Frailty :</a:t>
            </a:r>
          </a:p>
          <a:p>
            <a:pPr>
              <a:buSzPts val="2400"/>
              <a:defRPr/>
            </a:pP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SzPts val="2400"/>
              <a:buFont typeface="Arial" panose="020B0604020202020204" pitchFamily="34" charset="0"/>
              <a:buChar char="•"/>
              <a:defRPr/>
            </a:pPr>
            <a:r>
              <a:rPr lang="en-US" sz="2000" dirty="0">
                <a:latin typeface="Times New Roman" panose="02020603050405020304" pitchFamily="18" charset="0"/>
                <a:ea typeface="Calibri" panose="020F0502020204030204" pitchFamily="34" charset="0"/>
                <a:cs typeface="Times New Roman" panose="02020603050405020304" pitchFamily="18" charset="0"/>
              </a:rPr>
              <a:t>and old age are strongly connected</a:t>
            </a:r>
            <a:endParaRPr kumimoji="0" lang="en-US" sz="20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a:p>
            <a:pPr>
              <a:buSzPts val="2400"/>
            </a:pPr>
            <a:endParaRPr kumimoji="0" lang="en-US" sz="20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a:p>
            <a:pPr marL="285750" lvl="0" indent="-285750">
              <a:buSzPts val="2400"/>
              <a:buFont typeface="Arial"/>
              <a:buChar char="•"/>
            </a:pPr>
            <a:r>
              <a:rPr lang="en-US" sz="2000" dirty="0">
                <a:latin typeface="Times New Roman" panose="02020603050405020304" pitchFamily="18" charset="0"/>
                <a:ea typeface="Calibri"/>
                <a:cs typeface="Times New Roman" panose="02020603050405020304" pitchFamily="18" charset="0"/>
                <a:sym typeface="Calibri"/>
              </a:rPr>
              <a:t>as a word describes a condition of becoming weak and delicate </a:t>
            </a:r>
          </a:p>
          <a:p>
            <a:pPr lvl="0" algn="r">
              <a:buSzPts val="2400"/>
            </a:pPr>
            <a:r>
              <a:rPr lang="en-US" sz="2000" dirty="0">
                <a:latin typeface="Times New Roman" panose="02020603050405020304" pitchFamily="18" charset="0"/>
                <a:ea typeface="Calibri"/>
                <a:cs typeface="Times New Roman" panose="02020603050405020304" pitchFamily="18" charset="0"/>
                <a:sym typeface="Calibri"/>
              </a:rPr>
              <a:t>(Guinan,2016)</a:t>
            </a:r>
          </a:p>
          <a:p>
            <a:pPr lvl="0" algn="r">
              <a:buSzPts val="2400"/>
            </a:pPr>
            <a:endParaRPr lang="en-US" sz="2000" dirty="0">
              <a:latin typeface="Times New Roman" panose="02020603050405020304" pitchFamily="18" charset="0"/>
              <a:ea typeface="Calibri"/>
              <a:cs typeface="Times New Roman" panose="02020603050405020304" pitchFamily="18" charset="0"/>
              <a:sym typeface="Calibri"/>
            </a:endParaRPr>
          </a:p>
          <a:p>
            <a:pPr lvl="0" algn="r">
              <a:buSzPts val="2400"/>
            </a:pPr>
            <a:endParaRPr lang="en-US" sz="2000" dirty="0">
              <a:latin typeface="Times New Roman" panose="02020603050405020304" pitchFamily="18" charset="0"/>
              <a:ea typeface="Calibri"/>
              <a:cs typeface="Times New Roman" panose="02020603050405020304" pitchFamily="18" charset="0"/>
              <a:sym typeface="Calibri"/>
            </a:endParaRPr>
          </a:p>
          <a:p>
            <a:pPr marL="342900" lvl="0" indent="-342900">
              <a:buSzPts val="2400"/>
              <a:buFont typeface="Arial" panose="020B0604020202020204" pitchFamily="34" charset="0"/>
              <a:buChar char="•"/>
            </a:pPr>
            <a:r>
              <a:rPr lang="en-US" sz="2000" dirty="0">
                <a:latin typeface="Times New Roman" panose="02020603050405020304" pitchFamily="18" charset="0"/>
                <a:ea typeface="Calibri"/>
                <a:cs typeface="Times New Roman" panose="02020603050405020304" pitchFamily="18" charset="0"/>
                <a:sym typeface="Calibri"/>
              </a:rPr>
              <a:t>Frailty is a geriatric syndrome that is often described as a transitional phase between aging and disability </a:t>
            </a:r>
          </a:p>
          <a:p>
            <a:pPr lvl="0" algn="r">
              <a:buSzPts val="2400"/>
            </a:pPr>
            <a:r>
              <a:rPr lang="en-US" sz="2000" dirty="0">
                <a:latin typeface="Times New Roman" panose="02020603050405020304" pitchFamily="18" charset="0"/>
                <a:ea typeface="Calibri"/>
                <a:cs typeface="Times New Roman" panose="02020603050405020304" pitchFamily="18" charset="0"/>
                <a:sym typeface="Calibri"/>
              </a:rPr>
              <a:t>(Chen et al.,2018)</a:t>
            </a:r>
          </a:p>
          <a:p>
            <a:pPr lvl="0">
              <a:buSzPts val="2400"/>
            </a:pPr>
            <a:endParaRPr lang="en-US" sz="2000" dirty="0">
              <a:latin typeface="Times New Roman" panose="02020603050405020304" pitchFamily="18" charset="0"/>
              <a:ea typeface="Calibri"/>
              <a:cs typeface="Times New Roman" panose="02020603050405020304" pitchFamily="18" charset="0"/>
              <a:sym typeface="Calibri"/>
            </a:endParaRPr>
          </a:p>
          <a:p>
            <a:pPr>
              <a:buSzPts val="2400"/>
            </a:pPr>
            <a:endParaRPr kumimoji="0" sz="20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xmlns="" val="3946199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4"/>
        <p:cNvGrpSpPr/>
        <p:nvPr/>
      </p:nvGrpSpPr>
      <p:grpSpPr>
        <a:xfrm>
          <a:off x="0" y="0"/>
          <a:ext cx="0" cy="0"/>
          <a:chOff x="0" y="0"/>
          <a:chExt cx="0" cy="0"/>
        </a:xfrm>
      </p:grpSpPr>
      <p:sp>
        <p:nvSpPr>
          <p:cNvPr id="115" name="Google Shape;115;p5"/>
          <p:cNvSpPr txBox="1"/>
          <p:nvPr/>
        </p:nvSpPr>
        <p:spPr>
          <a:xfrm>
            <a:off x="2197168" y="404362"/>
            <a:ext cx="6139435" cy="58473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3200"/>
              <a:buFont typeface="Calibri"/>
              <a:buNone/>
              <a:tabLst/>
              <a:defRPr/>
            </a:pPr>
            <a:r>
              <a:rPr lang="en-US" sz="3200" dirty="0">
                <a:latin typeface="Times New Roman" panose="02020603050405020304" pitchFamily="18" charset="0"/>
                <a:ea typeface="Calibri"/>
                <a:cs typeface="Times New Roman" panose="02020603050405020304" pitchFamily="18" charset="0"/>
                <a:sym typeface="Calibri"/>
              </a:rPr>
              <a:t>AGING: LIVING WITH FRAILTY</a:t>
            </a:r>
            <a:endParaRPr kumimoji="0" sz="32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
        <p:nvSpPr>
          <p:cNvPr id="4" name="Ορθογώνιο 3">
            <a:extLst>
              <a:ext uri="{FF2B5EF4-FFF2-40B4-BE49-F238E27FC236}">
                <a16:creationId xmlns:a16="http://schemas.microsoft.com/office/drawing/2014/main" xmlns="" id="{FC40D47D-A336-4507-9CB3-357F3D17986A}"/>
              </a:ext>
            </a:extLst>
          </p:cNvPr>
          <p:cNvSpPr/>
          <p:nvPr/>
        </p:nvSpPr>
        <p:spPr>
          <a:xfrm>
            <a:off x="284583" y="1632858"/>
            <a:ext cx="8574833" cy="4493538"/>
          </a:xfrm>
          <a:prstGeom prst="rect">
            <a:avLst/>
          </a:prstGeom>
        </p:spPr>
        <p:txBody>
          <a:bodyPr wrap="square">
            <a:spAutoFit/>
          </a:bodyPr>
          <a:lstStyle/>
          <a:p>
            <a:pPr lvl="0">
              <a:buSzPts val="2400"/>
            </a:pPr>
            <a:r>
              <a:rPr lang="en-US" sz="2200" dirty="0">
                <a:latin typeface="Times New Roman" panose="02020603050405020304" pitchFamily="18" charset="0"/>
                <a:ea typeface="Calibri"/>
                <a:cs typeface="Times New Roman" panose="02020603050405020304" pitchFamily="18" charset="0"/>
                <a:sym typeface="Calibri"/>
              </a:rPr>
              <a:t>Frailty is a condition </a:t>
            </a:r>
            <a:r>
              <a:rPr lang="en-US" sz="2200" dirty="0">
                <a:latin typeface="Times New Roman" panose="02020603050405020304" pitchFamily="18" charset="0"/>
                <a:cs typeface="Times New Roman" panose="02020603050405020304" pitchFamily="18" charset="0"/>
              </a:rPr>
              <a:t>connected with  physical and mental decline, loss of independence</a:t>
            </a:r>
            <a:endParaRPr lang="en-US" sz="2200" dirty="0">
              <a:latin typeface="Times New Roman" panose="02020603050405020304" pitchFamily="18" charset="0"/>
              <a:ea typeface="Calibri"/>
              <a:cs typeface="Times New Roman" panose="02020603050405020304" pitchFamily="18" charset="0"/>
              <a:sym typeface="Calibri"/>
            </a:endParaRPr>
          </a:p>
          <a:p>
            <a:pPr lvl="0" algn="just">
              <a:buSzPts val="2400"/>
            </a:pPr>
            <a:endParaRPr lang="en-US" sz="2200" dirty="0">
              <a:latin typeface="Times New Roman" panose="02020603050405020304" pitchFamily="18" charset="0"/>
              <a:ea typeface="Calibri"/>
              <a:cs typeface="Times New Roman" panose="02020603050405020304" pitchFamily="18" charset="0"/>
              <a:sym typeface="Calibri"/>
            </a:endParaRPr>
          </a:p>
          <a:p>
            <a:pPr lvl="0" algn="just">
              <a:buSzPts val="2400"/>
            </a:pPr>
            <a:r>
              <a:rPr lang="en-US" sz="2200" dirty="0">
                <a:latin typeface="Times New Roman" panose="02020603050405020304" pitchFamily="18" charset="0"/>
                <a:ea typeface="Calibri"/>
                <a:cs typeface="Times New Roman" panose="02020603050405020304" pitchFamily="18" charset="0"/>
                <a:sym typeface="Calibri"/>
              </a:rPr>
              <a:t>An old person with frailty:</a:t>
            </a:r>
          </a:p>
          <a:p>
            <a:pPr lvl="0" algn="just">
              <a:buSzPts val="2400"/>
            </a:pPr>
            <a:endParaRPr lang="en-US" sz="2200" dirty="0">
              <a:latin typeface="Times New Roman" panose="02020603050405020304" pitchFamily="18" charset="0"/>
              <a:ea typeface="Calibri"/>
              <a:cs typeface="Times New Roman" panose="02020603050405020304" pitchFamily="18" charset="0"/>
              <a:sym typeface="Calibri"/>
            </a:endParaRPr>
          </a:p>
          <a:p>
            <a:pPr marL="342900" lvl="0" indent="-342900">
              <a:buSzPts val="2400"/>
              <a:buFont typeface="Arial" panose="020B0604020202020204" pitchFamily="34" charset="0"/>
              <a:buChar char="•"/>
            </a:pPr>
            <a:r>
              <a:rPr lang="en-US" sz="2200" dirty="0">
                <a:latin typeface="Times New Roman" panose="02020603050405020304" pitchFamily="18" charset="0"/>
                <a:ea typeface="Calibri" panose="020F0502020204030204" pitchFamily="34" charset="0"/>
                <a:cs typeface="Times New Roman" panose="02020603050405020304" pitchFamily="18" charset="0"/>
              </a:rPr>
              <a:t>often have complex medical problems</a:t>
            </a:r>
            <a:endParaRPr lang="en-US" sz="2200" dirty="0">
              <a:latin typeface="Times New Roman" panose="02020603050405020304" pitchFamily="18" charset="0"/>
              <a:ea typeface="Calibri"/>
              <a:cs typeface="Times New Roman" panose="02020603050405020304" pitchFamily="18" charset="0"/>
              <a:sym typeface="Calibri"/>
            </a:endParaRPr>
          </a:p>
          <a:p>
            <a:pPr marL="342900" lvl="0" indent="-342900">
              <a:buSzPts val="2400"/>
              <a:buFont typeface="Arial" panose="020B0604020202020204" pitchFamily="34" charset="0"/>
              <a:buChar char="•"/>
            </a:pPr>
            <a:r>
              <a:rPr lang="en-US" sz="2200" dirty="0">
                <a:latin typeface="Times New Roman" panose="02020603050405020304" pitchFamily="18" charset="0"/>
                <a:ea typeface="Calibri"/>
                <a:cs typeface="Times New Roman" panose="02020603050405020304" pitchFamily="18" charset="0"/>
                <a:sym typeface="Calibri"/>
              </a:rPr>
              <a:t>experience sympto</a:t>
            </a:r>
            <a:r>
              <a:rPr lang="en-US" sz="2200" dirty="0">
                <a:latin typeface="Times New Roman" panose="02020603050405020304" pitchFamily="18" charset="0"/>
                <a:cs typeface="Times New Roman" panose="02020603050405020304" pitchFamily="18" charset="0"/>
                <a:sym typeface="Calibri"/>
              </a:rPr>
              <a:t>ms </a:t>
            </a:r>
            <a:r>
              <a:rPr lang="en-US" sz="2200" dirty="0">
                <a:latin typeface="Times New Roman" panose="02020603050405020304" pitchFamily="18" charset="0"/>
                <a:cs typeface="Times New Roman" panose="02020603050405020304" pitchFamily="18" charset="0"/>
              </a:rPr>
              <a:t>of weight loss</a:t>
            </a:r>
          </a:p>
          <a:p>
            <a:pPr marL="342900" lvl="0" indent="-342900">
              <a:buSzPts val="2400"/>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weakness </a:t>
            </a:r>
          </a:p>
          <a:p>
            <a:pPr marL="342900" lvl="0" indent="-342900">
              <a:buSzPts val="2400"/>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fatigue</a:t>
            </a:r>
          </a:p>
          <a:p>
            <a:pPr marL="342900" lvl="0" indent="-342900">
              <a:buSzPts val="2400"/>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loss of muscle mass </a:t>
            </a:r>
          </a:p>
          <a:p>
            <a:pPr marL="342900" lvl="0" indent="-342900">
              <a:buSzPts val="2400"/>
              <a:buFont typeface="Arial" panose="020B0604020202020204" pitchFamily="34" charset="0"/>
              <a:buChar char="•"/>
            </a:pPr>
            <a:r>
              <a:rPr lang="en-US" sz="2200" dirty="0">
                <a:latin typeface="Times New Roman" panose="02020603050405020304" pitchFamily="18" charset="0"/>
                <a:ea typeface="Calibri"/>
                <a:cs typeface="Times New Roman" panose="02020603050405020304" pitchFamily="18" charset="0"/>
                <a:sym typeface="Calibri"/>
              </a:rPr>
              <a:t>needs assistance in daily activities </a:t>
            </a:r>
            <a:br>
              <a:rPr lang="en-US" sz="2200" dirty="0">
                <a:latin typeface="Times New Roman" panose="02020603050405020304" pitchFamily="18" charset="0"/>
                <a:ea typeface="Calibri"/>
                <a:cs typeface="Times New Roman" panose="02020603050405020304" pitchFamily="18" charset="0"/>
                <a:sym typeface="Calibri"/>
              </a:rPr>
            </a:br>
            <a:r>
              <a:rPr lang="en-US" sz="2200" dirty="0">
                <a:latin typeface="Times New Roman" panose="02020603050405020304" pitchFamily="18" charset="0"/>
                <a:ea typeface="Calibri"/>
                <a:cs typeface="Times New Roman" panose="02020603050405020304" pitchFamily="18" charset="0"/>
                <a:sym typeface="Calibri"/>
              </a:rPr>
              <a:t>                                                    (</a:t>
            </a:r>
            <a:r>
              <a:rPr lang="en-US" sz="2200" dirty="0" err="1">
                <a:latin typeface="Times New Roman" panose="02020603050405020304" pitchFamily="18" charset="0"/>
                <a:ea typeface="Calibri"/>
                <a:cs typeface="Times New Roman" panose="02020603050405020304" pitchFamily="18" charset="0"/>
                <a:sym typeface="Calibri"/>
              </a:rPr>
              <a:t>Guinan</a:t>
            </a:r>
            <a:r>
              <a:rPr lang="en-US" sz="2200" dirty="0">
                <a:latin typeface="Times New Roman" panose="02020603050405020304" pitchFamily="18" charset="0"/>
                <a:ea typeface="Calibri"/>
                <a:cs typeface="Times New Roman" panose="02020603050405020304" pitchFamily="18" charset="0"/>
                <a:sym typeface="Calibri"/>
              </a:rPr>
              <a:t>, 2016; </a:t>
            </a:r>
            <a:r>
              <a:rPr lang="en-US" sz="2200" dirty="0" err="1">
                <a:latin typeface="Times New Roman" panose="02020603050405020304" pitchFamily="18" charset="0"/>
                <a:ea typeface="Calibri"/>
                <a:cs typeface="Times New Roman" panose="02020603050405020304" pitchFamily="18" charset="0"/>
                <a:sym typeface="Calibri"/>
              </a:rPr>
              <a:t>Torpy</a:t>
            </a:r>
            <a:r>
              <a:rPr lang="en-US" sz="2200" dirty="0">
                <a:latin typeface="Times New Roman" panose="02020603050405020304" pitchFamily="18" charset="0"/>
                <a:ea typeface="Calibri"/>
                <a:cs typeface="Times New Roman" panose="02020603050405020304" pitchFamily="18" charset="0"/>
                <a:sym typeface="Calibri"/>
              </a:rPr>
              <a:t> et al., 2006)</a:t>
            </a:r>
          </a:p>
          <a:p>
            <a:pPr lvl="0" algn="just">
              <a:buSzPts val="2400"/>
            </a:pPr>
            <a:endParaRPr lang="en-US" sz="2200" dirty="0">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xmlns="" val="3920186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4"/>
        <p:cNvGrpSpPr/>
        <p:nvPr/>
      </p:nvGrpSpPr>
      <p:grpSpPr>
        <a:xfrm>
          <a:off x="0" y="0"/>
          <a:ext cx="0" cy="0"/>
          <a:chOff x="0" y="0"/>
          <a:chExt cx="0" cy="0"/>
        </a:xfrm>
      </p:grpSpPr>
      <p:sp>
        <p:nvSpPr>
          <p:cNvPr id="115" name="Google Shape;115;p5"/>
          <p:cNvSpPr txBox="1"/>
          <p:nvPr/>
        </p:nvSpPr>
        <p:spPr>
          <a:xfrm>
            <a:off x="2003898" y="511367"/>
            <a:ext cx="6468893" cy="58477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3200"/>
              <a:buFont typeface="Calibri"/>
              <a:buNone/>
              <a:tabLst/>
              <a:defRPr/>
            </a:pP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rPr>
              <a:t>AGING: LIVING WITH FRAILTY</a:t>
            </a:r>
            <a:endParaRPr kumimoji="0" sz="32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
        <p:nvSpPr>
          <p:cNvPr id="4" name="Ορθογώνιο 3">
            <a:extLst>
              <a:ext uri="{FF2B5EF4-FFF2-40B4-BE49-F238E27FC236}">
                <a16:creationId xmlns:a16="http://schemas.microsoft.com/office/drawing/2014/main" xmlns="" id="{FC40D47D-A336-4507-9CB3-357F3D17986A}"/>
              </a:ext>
            </a:extLst>
          </p:cNvPr>
          <p:cNvSpPr/>
          <p:nvPr/>
        </p:nvSpPr>
        <p:spPr>
          <a:xfrm>
            <a:off x="313766" y="1595021"/>
            <a:ext cx="8574833" cy="5262979"/>
          </a:xfrm>
          <a:prstGeom prst="rect">
            <a:avLst/>
          </a:prstGeom>
        </p:spPr>
        <p:txBody>
          <a:bodyPr wrap="square">
            <a:spAutoFit/>
          </a:bodyPr>
          <a:lstStyle/>
          <a:p>
            <a:pPr algn="ctr">
              <a:buSzPts val="2400"/>
            </a:pPr>
            <a:r>
              <a:rPr lang="en-US" sz="2400" dirty="0">
                <a:latin typeface="Times New Roman" panose="02020603050405020304" pitchFamily="18" charset="0"/>
                <a:ea typeface="Calibri" panose="020F0502020204030204" pitchFamily="34" charset="0"/>
                <a:cs typeface="Times New Roman" panose="02020603050405020304" pitchFamily="18" charset="0"/>
              </a:rPr>
              <a:t>Progression of frailty can lead to:</a:t>
            </a:r>
          </a:p>
          <a:p>
            <a:pPr>
              <a:buSzPts val="2400"/>
            </a:pP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SzPts val="2400"/>
              <a:buFont typeface="Arial" panose="020B0604020202020204"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 increased risk of falls</a:t>
            </a:r>
          </a:p>
          <a:p>
            <a:pPr marL="342900" indent="-342900">
              <a:buSzPts val="2400"/>
              <a:buFont typeface="Arial" panose="020B0604020202020204"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 disability</a:t>
            </a:r>
          </a:p>
          <a:p>
            <a:pPr marL="342900" indent="-342900">
              <a:buSzPts val="2400"/>
              <a:buFont typeface="Arial" panose="020B0604020202020204"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 immobility</a:t>
            </a:r>
          </a:p>
          <a:p>
            <a:pPr marL="342900" indent="-342900">
              <a:buSzPts val="2400"/>
              <a:buFont typeface="Arial" panose="020B0604020202020204"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 hospitalizations</a:t>
            </a:r>
          </a:p>
          <a:p>
            <a:pPr marL="342900" indent="-342900">
              <a:buSzPts val="2400"/>
              <a:buFont typeface="Arial" panose="020B0604020202020204"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 institutionalization</a:t>
            </a:r>
          </a:p>
          <a:p>
            <a:pPr marL="342900" indent="-342900">
              <a:buSzPts val="2400"/>
              <a:buFont typeface="Arial" panose="020B0604020202020204"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 decreased quality </a:t>
            </a:r>
          </a:p>
          <a:p>
            <a:pPr marL="342900" indent="-342900">
              <a:buSzPts val="2400"/>
              <a:buFont typeface="Arial" panose="020B0604020202020204"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 death</a:t>
            </a:r>
          </a:p>
          <a:p>
            <a:pPr marL="342900" lvl="0" indent="-342900">
              <a:buSzPts val="2400"/>
              <a:buFont typeface="Arial" panose="020B0604020202020204"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 caregiver burden</a:t>
            </a:r>
          </a:p>
          <a:p>
            <a:pPr lvl="0">
              <a:buSzPts val="2400"/>
            </a:pPr>
            <a:endParaRPr lang="en-US" sz="2400" dirty="0">
              <a:latin typeface="Times New Roman" panose="02020603050405020304" pitchFamily="18" charset="0"/>
              <a:ea typeface="Calibri"/>
              <a:cs typeface="Times New Roman" panose="02020603050405020304" pitchFamily="18" charset="0"/>
              <a:sym typeface="Calibri"/>
            </a:endParaRPr>
          </a:p>
          <a:p>
            <a:pPr lvl="0">
              <a:buSzPts val="2400"/>
            </a:pPr>
            <a:r>
              <a:rPr lang="en-US" sz="2400" dirty="0">
                <a:latin typeface="Times New Roman" panose="02020603050405020304" pitchFamily="18" charset="0"/>
                <a:ea typeface="Calibri"/>
                <a:cs typeface="Times New Roman" panose="02020603050405020304" pitchFamily="18" charset="0"/>
                <a:sym typeface="Calibri"/>
              </a:rPr>
              <a:t>                                            (Chen et al., 2018)</a:t>
            </a:r>
          </a:p>
          <a:p>
            <a:pPr marL="342900" indent="-342900" algn="r">
              <a:buSzPts val="2400"/>
              <a:buFont typeface="Arial" panose="020B0604020202020204" pitchFamily="34" charset="0"/>
              <a:buChar char="•"/>
            </a:pPr>
            <a:endParaRPr lang="el-GR" sz="2400" dirty="0">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r" defTabSz="914400" rtl="0" eaLnBrk="1" fontAlgn="auto" latinLnBrk="0" hangingPunct="1">
              <a:lnSpc>
                <a:spcPct val="100000"/>
              </a:lnSpc>
              <a:spcBef>
                <a:spcPts val="0"/>
              </a:spcBef>
              <a:spcAft>
                <a:spcPts val="0"/>
              </a:spcAft>
              <a:buClr>
                <a:srgbClr val="000000"/>
              </a:buClr>
              <a:buSzPts val="2400"/>
              <a:buFont typeface="Arial"/>
              <a:buNone/>
              <a:tabLst/>
              <a:defRPr/>
            </a:pPr>
            <a:endPar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xmlns="" val="846177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3"/>
        <p:cNvGrpSpPr/>
        <p:nvPr/>
      </p:nvGrpSpPr>
      <p:grpSpPr>
        <a:xfrm>
          <a:off x="0" y="0"/>
          <a:ext cx="0" cy="0"/>
          <a:chOff x="0" y="0"/>
          <a:chExt cx="0" cy="0"/>
        </a:xfrm>
      </p:grpSpPr>
      <p:sp>
        <p:nvSpPr>
          <p:cNvPr id="95" name="Google Shape;95;p2"/>
          <p:cNvSpPr txBox="1"/>
          <p:nvPr/>
        </p:nvSpPr>
        <p:spPr>
          <a:xfrm>
            <a:off x="3750846" y="1297943"/>
            <a:ext cx="4392488" cy="4524315"/>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2400"/>
              <a:buFont typeface="Arial"/>
              <a:buChar char="•"/>
            </a:pPr>
            <a:r>
              <a:rPr lang="en-US" sz="2400" dirty="0">
                <a:solidFill>
                  <a:schemeClr val="dk1"/>
                </a:solidFill>
                <a:latin typeface="Times New Roman" panose="02020603050405020304" pitchFamily="18" charset="0"/>
                <a:ea typeface="Calibri"/>
                <a:cs typeface="Times New Roman" panose="02020603050405020304" pitchFamily="18" charset="0"/>
                <a:sym typeface="Calibri"/>
              </a:rPr>
              <a:t>Living with dementia is challenging for patients and caregivers</a:t>
            </a:r>
            <a:endParaRPr sz="2400" dirty="0">
              <a:latin typeface="Times New Roman" panose="02020603050405020304" pitchFamily="18" charset="0"/>
              <a:cs typeface="Times New Roman" panose="02020603050405020304" pitchFamily="18" charset="0"/>
            </a:endParaRPr>
          </a:p>
          <a:p>
            <a:pPr marL="285750" marR="0" lvl="0" indent="-133350" algn="l" rtl="0">
              <a:spcBef>
                <a:spcPts val="0"/>
              </a:spcBef>
              <a:spcAft>
                <a:spcPts val="0"/>
              </a:spcAft>
              <a:buClr>
                <a:schemeClr val="dk1"/>
              </a:buClr>
              <a:buSzPts val="2400"/>
              <a:buFont typeface="Arial"/>
              <a:buNone/>
            </a:pPr>
            <a:endParaRPr sz="24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285750" algn="l" rtl="0">
              <a:spcBef>
                <a:spcPts val="0"/>
              </a:spcBef>
              <a:spcAft>
                <a:spcPts val="0"/>
              </a:spcAft>
              <a:buClr>
                <a:schemeClr val="dk1"/>
              </a:buClr>
              <a:buSzPts val="2400"/>
              <a:buFont typeface="Arial"/>
              <a:buChar char="•"/>
            </a:pPr>
            <a:r>
              <a:rPr lang="en-US" sz="2400" dirty="0">
                <a:solidFill>
                  <a:schemeClr val="dk1"/>
                </a:solidFill>
                <a:latin typeface="Times New Roman" panose="02020603050405020304" pitchFamily="18" charset="0"/>
                <a:ea typeface="Calibri"/>
                <a:cs typeface="Times New Roman" panose="02020603050405020304" pitchFamily="18" charset="0"/>
                <a:sym typeface="Calibri"/>
              </a:rPr>
              <a:t>People with dementia describe their experience of living with dementia as a series of losses and adjustments</a:t>
            </a:r>
            <a:endParaRPr sz="2400" dirty="0">
              <a:latin typeface="Times New Roman" panose="02020603050405020304" pitchFamily="18" charset="0"/>
              <a:cs typeface="Times New Roman" panose="02020603050405020304" pitchFamily="18" charset="0"/>
            </a:endParaRPr>
          </a:p>
          <a:p>
            <a:pPr marL="285750" marR="0" lvl="0" indent="-133350" algn="l" rtl="0">
              <a:spcBef>
                <a:spcPts val="0"/>
              </a:spcBef>
              <a:spcAft>
                <a:spcPts val="0"/>
              </a:spcAft>
              <a:buClr>
                <a:schemeClr val="dk1"/>
              </a:buClr>
              <a:buSzPts val="2400"/>
              <a:buFont typeface="Arial"/>
              <a:buNone/>
            </a:pPr>
            <a:endParaRPr sz="24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285750" algn="l" rtl="0">
              <a:spcBef>
                <a:spcPts val="0"/>
              </a:spcBef>
              <a:spcAft>
                <a:spcPts val="0"/>
              </a:spcAft>
              <a:buClr>
                <a:schemeClr val="dk1"/>
              </a:buClr>
              <a:buSzPts val="2400"/>
              <a:buFont typeface="Arial"/>
              <a:buChar char="•"/>
            </a:pPr>
            <a:r>
              <a:rPr lang="en-US" sz="2400" dirty="0">
                <a:solidFill>
                  <a:schemeClr val="dk1"/>
                </a:solidFill>
                <a:latin typeface="Times New Roman" panose="02020603050405020304" pitchFamily="18" charset="0"/>
                <a:ea typeface="Calibri"/>
                <a:cs typeface="Times New Roman" panose="02020603050405020304" pitchFamily="18" charset="0"/>
                <a:sym typeface="Calibri"/>
              </a:rPr>
              <a:t>A person with dementia is more than his/her symptoms of the disease</a:t>
            </a:r>
            <a:endParaRPr sz="2400" dirty="0">
              <a:latin typeface="Times New Roman" panose="02020603050405020304" pitchFamily="18" charset="0"/>
              <a:cs typeface="Times New Roman" panose="02020603050405020304" pitchFamily="18" charset="0"/>
            </a:endParaRPr>
          </a:p>
        </p:txBody>
      </p:sp>
      <p:sp>
        <p:nvSpPr>
          <p:cNvPr id="4" name="Google Shape;94;p2"/>
          <p:cNvSpPr txBox="1"/>
          <p:nvPr/>
        </p:nvSpPr>
        <p:spPr>
          <a:xfrm>
            <a:off x="3677055" y="188640"/>
            <a:ext cx="5224349" cy="954067"/>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rPr>
              <a:t>UNDERSTANDING</a:t>
            </a:r>
            <a:r>
              <a:rPr kumimoji="0" lang="en-US" sz="2800" b="0" i="0" u="none" strike="noStrike" kern="0" cap="none" spc="0" normalizeH="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rPr>
              <a:t> </a:t>
            </a:r>
            <a:r>
              <a:rPr kumimoji="0" lang="en-US" sz="28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rPr>
              <a:t>A PERSON WITH </a:t>
            </a:r>
            <a:r>
              <a:rPr lang="en-US" sz="2800" dirty="0">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DEMENTIA</a:t>
            </a:r>
            <a:endParaRPr kumimoji="0" sz="28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0"/>
        <p:cNvGrpSpPr/>
        <p:nvPr/>
      </p:nvGrpSpPr>
      <p:grpSpPr>
        <a:xfrm>
          <a:off x="0" y="0"/>
          <a:ext cx="0" cy="0"/>
          <a:chOff x="0" y="0"/>
          <a:chExt cx="0" cy="0"/>
        </a:xfrm>
      </p:grpSpPr>
      <p:sp>
        <p:nvSpPr>
          <p:cNvPr id="101" name="Google Shape;101;p3"/>
          <p:cNvSpPr txBox="1"/>
          <p:nvPr/>
        </p:nvSpPr>
        <p:spPr>
          <a:xfrm>
            <a:off x="603115" y="260648"/>
            <a:ext cx="8424154" cy="95406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dirty="0">
                <a:solidFill>
                  <a:schemeClr val="dk1"/>
                </a:solidFill>
                <a:latin typeface="Times New Roman" panose="02020603050405020304" pitchFamily="18" charset="0"/>
                <a:ea typeface="Calibri"/>
                <a:cs typeface="Times New Roman" panose="02020603050405020304" pitchFamily="18" charset="0"/>
                <a:sym typeface="Calibri"/>
              </a:rPr>
              <a:t>MEETING THE LOSSES</a:t>
            </a:r>
            <a:r>
              <a:rPr lang="el-GR" sz="2800" dirty="0">
                <a:solidFill>
                  <a:schemeClr val="dk1"/>
                </a:solidFill>
                <a:latin typeface="Times New Roman" panose="02020603050405020304" pitchFamily="18" charset="0"/>
                <a:ea typeface="Calibri"/>
                <a:cs typeface="Times New Roman" panose="02020603050405020304" pitchFamily="18" charset="0"/>
                <a:sym typeface="Calibri"/>
              </a:rPr>
              <a:t> </a:t>
            </a:r>
            <a:r>
              <a:rPr lang="en-US" sz="2800" dirty="0">
                <a:solidFill>
                  <a:schemeClr val="dk1"/>
                </a:solidFill>
                <a:latin typeface="Times New Roman" panose="02020603050405020304" pitchFamily="18" charset="0"/>
                <a:ea typeface="Calibri"/>
                <a:cs typeface="Times New Roman" panose="02020603050405020304" pitchFamily="18" charset="0"/>
                <a:sym typeface="Calibri"/>
              </a:rPr>
              <a:t>OF FRAIL OLDER PEOPLE AND PEOPLE WITH DEMENTIA</a:t>
            </a:r>
            <a:endParaRPr sz="28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02" name="Google Shape;102;p3"/>
          <p:cNvSpPr txBox="1"/>
          <p:nvPr/>
        </p:nvSpPr>
        <p:spPr>
          <a:xfrm>
            <a:off x="201746" y="1649111"/>
            <a:ext cx="8496944" cy="4708941"/>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2300"/>
              <a:buFont typeface="Arial"/>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cognitive and physical losses</a:t>
            </a:r>
            <a:endParaRPr sz="2000" dirty="0">
              <a:latin typeface="Times New Roman" panose="02020603050405020304" pitchFamily="18" charset="0"/>
              <a:cs typeface="Times New Roman" panose="02020603050405020304" pitchFamily="18" charset="0"/>
            </a:endParaRPr>
          </a:p>
          <a:p>
            <a:pPr marL="285750" marR="0" lvl="0" indent="-139700" algn="l" rtl="0">
              <a:spcBef>
                <a:spcPts val="0"/>
              </a:spcBef>
              <a:spcAft>
                <a:spcPts val="0"/>
              </a:spcAft>
              <a:buClr>
                <a:schemeClr val="dk1"/>
              </a:buClr>
              <a:buSzPts val="2300"/>
              <a:buFont typeface="Arial"/>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285750" algn="l" rtl="0">
              <a:spcBef>
                <a:spcPts val="0"/>
              </a:spcBef>
              <a:spcAft>
                <a:spcPts val="0"/>
              </a:spcAft>
              <a:buClr>
                <a:schemeClr val="dk1"/>
              </a:buClr>
              <a:buSzPts val="2300"/>
              <a:buFont typeface="Arial"/>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behavioral and mood changes</a:t>
            </a:r>
            <a:endParaRPr sz="2000" dirty="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285750" algn="l" rtl="0">
              <a:spcBef>
                <a:spcPts val="0"/>
              </a:spcBef>
              <a:spcAft>
                <a:spcPts val="0"/>
              </a:spcAft>
              <a:buClr>
                <a:schemeClr val="dk1"/>
              </a:buClr>
              <a:buSzPts val="2300"/>
              <a:buFont typeface="Arial"/>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self-esteem</a:t>
            </a:r>
            <a:endParaRPr sz="2000" dirty="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285750" algn="l" rtl="0">
              <a:spcBef>
                <a:spcPts val="0"/>
              </a:spcBef>
              <a:spcAft>
                <a:spcPts val="0"/>
              </a:spcAft>
              <a:buClr>
                <a:schemeClr val="dk1"/>
              </a:buClr>
              <a:buSzPts val="2300"/>
              <a:buFont typeface="Arial"/>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confidence</a:t>
            </a:r>
            <a:endParaRPr sz="2000" dirty="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285750" algn="l" rtl="0">
              <a:spcBef>
                <a:spcPts val="0"/>
              </a:spcBef>
              <a:spcAft>
                <a:spcPts val="0"/>
              </a:spcAft>
              <a:buClr>
                <a:schemeClr val="dk1"/>
              </a:buClr>
              <a:buSzPts val="2300"/>
              <a:buFont typeface="Arial"/>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independence and autonomy</a:t>
            </a:r>
            <a:endParaRPr sz="2000" dirty="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285750" algn="l" rtl="0">
              <a:spcBef>
                <a:spcPts val="0"/>
              </a:spcBef>
              <a:spcAft>
                <a:spcPts val="0"/>
              </a:spcAft>
              <a:buClr>
                <a:schemeClr val="dk1"/>
              </a:buClr>
              <a:buSzPts val="2300"/>
              <a:buFont typeface="Arial"/>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social roles and relationships</a:t>
            </a:r>
            <a:endParaRPr sz="2000" dirty="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285750" algn="l" rtl="0">
              <a:spcBef>
                <a:spcPts val="0"/>
              </a:spcBef>
              <a:spcAft>
                <a:spcPts val="0"/>
              </a:spcAft>
              <a:buClr>
                <a:schemeClr val="dk1"/>
              </a:buClr>
              <a:buSzPts val="2300"/>
              <a:buFont typeface="Arial"/>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the ability to carry out favorite activities or hobbies</a:t>
            </a:r>
            <a:endParaRPr sz="2000" dirty="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285750" algn="l" rtl="0">
              <a:spcBef>
                <a:spcPts val="0"/>
              </a:spcBef>
              <a:spcAft>
                <a:spcPts val="0"/>
              </a:spcAft>
              <a:buClr>
                <a:schemeClr val="dk1"/>
              </a:buClr>
              <a:buSzPts val="2300"/>
              <a:buFont typeface="Arial"/>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everyday skills of daily life (e.g. cooking, driving).</a:t>
            </a: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7"/>
        <p:cNvGrpSpPr/>
        <p:nvPr/>
      </p:nvGrpSpPr>
      <p:grpSpPr>
        <a:xfrm>
          <a:off x="0" y="0"/>
          <a:ext cx="0" cy="0"/>
          <a:chOff x="0" y="0"/>
          <a:chExt cx="0" cy="0"/>
        </a:xfrm>
      </p:grpSpPr>
      <p:sp>
        <p:nvSpPr>
          <p:cNvPr id="108" name="Google Shape;108;p4"/>
          <p:cNvSpPr txBox="1"/>
          <p:nvPr/>
        </p:nvSpPr>
        <p:spPr>
          <a:xfrm>
            <a:off x="3501958" y="194554"/>
            <a:ext cx="5544766" cy="76940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200" dirty="0">
                <a:solidFill>
                  <a:schemeClr val="tx1"/>
                </a:solidFill>
                <a:latin typeface="Times New Roman" panose="02020603050405020304" pitchFamily="18" charset="0"/>
                <a:ea typeface="Calibri"/>
                <a:cs typeface="Times New Roman" panose="02020603050405020304" pitchFamily="18" charset="0"/>
                <a:sym typeface="Calibri"/>
              </a:rPr>
              <a:t>MEETING</a:t>
            </a: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 THE NEEDS OF FRAIL OLDER PEOPLE AND PEOPLE WITH DEMENTIA</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09" name="Google Shape;109;p4"/>
          <p:cNvSpPr txBox="1"/>
          <p:nvPr/>
        </p:nvSpPr>
        <p:spPr>
          <a:xfrm>
            <a:off x="4617966" y="1650414"/>
            <a:ext cx="4049378" cy="3785611"/>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2400"/>
              <a:buFont typeface="Arial"/>
              <a:buChar char="•"/>
            </a:pPr>
            <a:r>
              <a:rPr lang="en-US" sz="2400" dirty="0">
                <a:solidFill>
                  <a:schemeClr val="dk1"/>
                </a:solidFill>
                <a:latin typeface="Calibri"/>
                <a:ea typeface="Calibri"/>
                <a:cs typeface="Calibri"/>
                <a:sym typeface="Calibri"/>
              </a:rPr>
              <a:t>Medical</a:t>
            </a:r>
            <a:endParaRPr dirty="0"/>
          </a:p>
          <a:p>
            <a:pPr marL="285750" marR="0" lvl="0" indent="-133350" algn="l" rtl="0">
              <a:spcBef>
                <a:spcPts val="0"/>
              </a:spcBef>
              <a:spcAft>
                <a:spcPts val="0"/>
              </a:spcAft>
              <a:buClr>
                <a:schemeClr val="dk1"/>
              </a:buClr>
              <a:buSzPts val="2400"/>
              <a:buFont typeface="Arial"/>
              <a:buNone/>
            </a:pPr>
            <a:endParaRPr sz="24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2400"/>
              <a:buFont typeface="Arial"/>
              <a:buChar char="•"/>
            </a:pPr>
            <a:r>
              <a:rPr lang="en-US" sz="2400" dirty="0">
                <a:solidFill>
                  <a:schemeClr val="dk1"/>
                </a:solidFill>
                <a:latin typeface="Calibri"/>
                <a:ea typeface="Calibri"/>
                <a:cs typeface="Calibri"/>
                <a:sym typeface="Calibri"/>
              </a:rPr>
              <a:t>Physical</a:t>
            </a:r>
            <a:endParaRPr dirty="0"/>
          </a:p>
          <a:p>
            <a:pPr marL="285750" marR="0" lvl="0" indent="-133350" algn="l" rtl="0">
              <a:spcBef>
                <a:spcPts val="0"/>
              </a:spcBef>
              <a:spcAft>
                <a:spcPts val="0"/>
              </a:spcAft>
              <a:buClr>
                <a:schemeClr val="dk1"/>
              </a:buClr>
              <a:buSzPts val="2400"/>
              <a:buFont typeface="Arial"/>
              <a:buNone/>
            </a:pPr>
            <a:endParaRPr sz="24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2400"/>
              <a:buFont typeface="Arial"/>
              <a:buChar char="•"/>
            </a:pPr>
            <a:r>
              <a:rPr lang="en-US" sz="2400" dirty="0">
                <a:solidFill>
                  <a:schemeClr val="dk1"/>
                </a:solidFill>
                <a:latin typeface="Calibri"/>
                <a:ea typeface="Calibri"/>
                <a:cs typeface="Calibri"/>
                <a:sym typeface="Calibri"/>
              </a:rPr>
              <a:t>Practical</a:t>
            </a:r>
            <a:endParaRPr dirty="0"/>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2400"/>
              <a:buFont typeface="Arial"/>
              <a:buChar char="•"/>
            </a:pPr>
            <a:r>
              <a:rPr lang="en-US" sz="2400" dirty="0">
                <a:solidFill>
                  <a:schemeClr val="dk1"/>
                </a:solidFill>
                <a:latin typeface="Calibri"/>
                <a:ea typeface="Calibri"/>
                <a:cs typeface="Calibri"/>
                <a:sym typeface="Calibri"/>
              </a:rPr>
              <a:t>Emotional and psychological</a:t>
            </a:r>
            <a:endParaRPr dirty="0"/>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2400"/>
              <a:buFont typeface="Arial"/>
              <a:buChar char="•"/>
            </a:pPr>
            <a:r>
              <a:rPr lang="en-US" sz="2400" dirty="0">
                <a:solidFill>
                  <a:schemeClr val="dk1"/>
                </a:solidFill>
                <a:latin typeface="Calibri"/>
                <a:ea typeface="Calibri"/>
                <a:cs typeface="Calibri"/>
                <a:sym typeface="Calibri"/>
              </a:rPr>
              <a:t>Social</a:t>
            </a:r>
            <a:endParaRPr dirty="0"/>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4"/>
        <p:cNvGrpSpPr/>
        <p:nvPr/>
      </p:nvGrpSpPr>
      <p:grpSpPr>
        <a:xfrm>
          <a:off x="0" y="0"/>
          <a:ext cx="0" cy="0"/>
          <a:chOff x="0" y="0"/>
          <a:chExt cx="0" cy="0"/>
        </a:xfrm>
      </p:grpSpPr>
      <p:sp>
        <p:nvSpPr>
          <p:cNvPr id="115" name="Google Shape;115;p5"/>
          <p:cNvSpPr txBox="1"/>
          <p:nvPr/>
        </p:nvSpPr>
        <p:spPr>
          <a:xfrm>
            <a:off x="1469977" y="361084"/>
            <a:ext cx="6601002"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Calibri"/>
              <a:buNone/>
            </a:pPr>
            <a:r>
              <a:rPr lang="en-US" sz="3200" dirty="0">
                <a:solidFill>
                  <a:schemeClr val="tx1"/>
                </a:solidFill>
                <a:latin typeface="Times New Roman" panose="02020603050405020304" pitchFamily="18" charset="0"/>
                <a:ea typeface="Calibri"/>
                <a:cs typeface="Times New Roman" panose="02020603050405020304" pitchFamily="18" charset="0"/>
                <a:sym typeface="Calibri"/>
              </a:rPr>
              <a:t>THE</a:t>
            </a:r>
            <a:r>
              <a:rPr lang="en-US" sz="3200" dirty="0">
                <a:solidFill>
                  <a:srgbClr val="000000"/>
                </a:solidFill>
                <a:latin typeface="Times New Roman" panose="02020603050405020304" pitchFamily="18" charset="0"/>
                <a:ea typeface="Calibri"/>
                <a:cs typeface="Times New Roman" panose="02020603050405020304" pitchFamily="18" charset="0"/>
                <a:sym typeface="Calibri"/>
              </a:rPr>
              <a:t> BURDEN OF CARE</a:t>
            </a:r>
            <a:endParaRPr sz="32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p:txBody>
      </p:sp>
      <p:sp>
        <p:nvSpPr>
          <p:cNvPr id="116" name="Google Shape;116;p5"/>
          <p:cNvSpPr txBox="1"/>
          <p:nvPr/>
        </p:nvSpPr>
        <p:spPr>
          <a:xfrm>
            <a:off x="215516" y="2092118"/>
            <a:ext cx="8712968" cy="3046948"/>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rgbClr val="000000"/>
              </a:buClr>
              <a:buSzPts val="2400"/>
              <a:buFont typeface="Arial"/>
              <a:buChar char="•"/>
            </a:pPr>
            <a:r>
              <a:rPr lang="en-US" sz="2400" dirty="0">
                <a:solidFill>
                  <a:srgbClr val="000000"/>
                </a:solidFill>
                <a:latin typeface="Times New Roman" panose="02020603050405020304" pitchFamily="18" charset="0"/>
                <a:ea typeface="Calibri"/>
                <a:cs typeface="Times New Roman" panose="02020603050405020304" pitchFamily="18" charset="0"/>
                <a:sym typeface="Calibri"/>
              </a:rPr>
              <a:t>Burden of care is the physical, emotional, social, and financial strain that can be experienced by family </a:t>
            </a:r>
            <a:r>
              <a:rPr lang="en-US" sz="2400" dirty="0" err="1">
                <a:solidFill>
                  <a:srgbClr val="000000"/>
                </a:solidFill>
                <a:latin typeface="Times New Roman" panose="02020603050405020304" pitchFamily="18" charset="0"/>
                <a:ea typeface="Calibri"/>
                <a:cs typeface="Times New Roman" panose="02020603050405020304" pitchFamily="18" charset="0"/>
                <a:sym typeface="Calibri"/>
              </a:rPr>
              <a:t>carers</a:t>
            </a:r>
            <a:r>
              <a:rPr lang="en-US" sz="2400" dirty="0">
                <a:solidFill>
                  <a:srgbClr val="000000"/>
                </a:solidFill>
                <a:latin typeface="Times New Roman" panose="02020603050405020304" pitchFamily="18" charset="0"/>
                <a:ea typeface="Calibri"/>
                <a:cs typeface="Times New Roman" panose="02020603050405020304" pitchFamily="18" charset="0"/>
                <a:sym typeface="Calibri"/>
              </a:rPr>
              <a:t>. </a:t>
            </a:r>
            <a:endParaRPr sz="2400" dirty="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endParaRPr sz="24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4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4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rgbClr val="000000"/>
              </a:buClr>
              <a:buSzPts val="2400"/>
              <a:buFont typeface="Arial"/>
              <a:buChar char="•"/>
            </a:pPr>
            <a:r>
              <a:rPr lang="en-US" sz="2400" dirty="0" err="1">
                <a:solidFill>
                  <a:srgbClr val="000000"/>
                </a:solidFill>
                <a:latin typeface="Times New Roman" panose="02020603050405020304" pitchFamily="18" charset="0"/>
                <a:ea typeface="Calibri"/>
                <a:cs typeface="Times New Roman" panose="02020603050405020304" pitchFamily="18" charset="0"/>
                <a:sym typeface="Calibri"/>
              </a:rPr>
              <a:t>Carers</a:t>
            </a:r>
            <a:r>
              <a:rPr lang="en-US" sz="2400" dirty="0">
                <a:solidFill>
                  <a:schemeClr val="dk1"/>
                </a:solidFill>
                <a:latin typeface="Times New Roman" panose="02020603050405020304" pitchFamily="18" charset="0"/>
                <a:ea typeface="Calibri"/>
                <a:cs typeface="Times New Roman" panose="02020603050405020304" pitchFamily="18" charset="0"/>
                <a:sym typeface="Calibri"/>
              </a:rPr>
              <a:t> who </a:t>
            </a:r>
            <a:r>
              <a:rPr lang="en-US" sz="2400" dirty="0">
                <a:solidFill>
                  <a:srgbClr val="000000"/>
                </a:solidFill>
                <a:latin typeface="Times New Roman" panose="02020603050405020304" pitchFamily="18" charset="0"/>
                <a:ea typeface="Calibri"/>
                <a:cs typeface="Times New Roman" panose="02020603050405020304" pitchFamily="18" charset="0"/>
                <a:sym typeface="Calibri"/>
              </a:rPr>
              <a:t>don’t recognize their own needs and perceive caregiving only as </a:t>
            </a:r>
            <a:r>
              <a:rPr lang="en-US" sz="2400" dirty="0">
                <a:solidFill>
                  <a:schemeClr val="dk1"/>
                </a:solidFill>
                <a:latin typeface="Times New Roman" panose="02020603050405020304" pitchFamily="18" charset="0"/>
                <a:ea typeface="Calibri"/>
                <a:cs typeface="Times New Roman" panose="02020603050405020304" pitchFamily="18" charset="0"/>
                <a:sym typeface="Calibri"/>
              </a:rPr>
              <a:t>a</a:t>
            </a:r>
            <a:r>
              <a:rPr lang="en-US" sz="2400" dirty="0">
                <a:solidFill>
                  <a:srgbClr val="000000"/>
                </a:solidFill>
                <a:latin typeface="Times New Roman" panose="02020603050405020304" pitchFamily="18" charset="0"/>
                <a:ea typeface="Calibri"/>
                <a:cs typeface="Times New Roman" panose="02020603050405020304" pitchFamily="18" charset="0"/>
                <a:sym typeface="Calibri"/>
              </a:rPr>
              <a:t> negative experience are often affected by the burden of care.</a:t>
            </a:r>
            <a:endParaRPr sz="2400" dirty="0">
              <a:solidFill>
                <a:srgbClr val="000000"/>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1"/>
        <p:cNvGrpSpPr/>
        <p:nvPr/>
      </p:nvGrpSpPr>
      <p:grpSpPr>
        <a:xfrm>
          <a:off x="0" y="0"/>
          <a:ext cx="0" cy="0"/>
          <a:chOff x="0" y="0"/>
          <a:chExt cx="0" cy="0"/>
        </a:xfrm>
      </p:grpSpPr>
      <p:sp>
        <p:nvSpPr>
          <p:cNvPr id="122" name="Google Shape;122;p6"/>
          <p:cNvSpPr txBox="1"/>
          <p:nvPr/>
        </p:nvSpPr>
        <p:spPr>
          <a:xfrm>
            <a:off x="121299" y="176673"/>
            <a:ext cx="3293705"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dirty="0">
                <a:solidFill>
                  <a:schemeClr val="dk1"/>
                </a:solidFill>
                <a:latin typeface="Calibri"/>
                <a:ea typeface="Calibri"/>
                <a:cs typeface="Calibri"/>
                <a:sym typeface="Calibri"/>
              </a:rPr>
              <a:t> CAR</a:t>
            </a:r>
            <a:r>
              <a:rPr lang="en-US" sz="3200" dirty="0">
                <a:solidFill>
                  <a:schemeClr val="tx1"/>
                </a:solidFill>
                <a:latin typeface="Calibri"/>
                <a:ea typeface="Calibri"/>
                <a:cs typeface="Calibri"/>
                <a:sym typeface="Calibri"/>
              </a:rPr>
              <a:t>ER</a:t>
            </a:r>
            <a:r>
              <a:rPr lang="en-US" sz="3200" dirty="0">
                <a:solidFill>
                  <a:schemeClr val="dk1"/>
                </a:solidFill>
                <a:latin typeface="Calibri"/>
                <a:ea typeface="Calibri"/>
                <a:cs typeface="Calibri"/>
                <a:sym typeface="Calibri"/>
              </a:rPr>
              <a:t>S NEED to:</a:t>
            </a:r>
            <a:endParaRPr sz="3200" dirty="0">
              <a:solidFill>
                <a:schemeClr val="dk1"/>
              </a:solidFill>
              <a:latin typeface="Calibri"/>
              <a:ea typeface="Calibri"/>
              <a:cs typeface="Calibri"/>
              <a:sym typeface="Calibri"/>
            </a:endParaRPr>
          </a:p>
        </p:txBody>
      </p:sp>
      <p:sp>
        <p:nvSpPr>
          <p:cNvPr id="123" name="Google Shape;123;p6"/>
          <p:cNvSpPr txBox="1"/>
          <p:nvPr/>
        </p:nvSpPr>
        <p:spPr>
          <a:xfrm>
            <a:off x="3550501" y="305088"/>
            <a:ext cx="5593499" cy="6247824"/>
          </a:xfrm>
          <a:prstGeom prst="rect">
            <a:avLst/>
          </a:prstGeom>
          <a:noFill/>
          <a:ln>
            <a:noFill/>
          </a:ln>
        </p:spPr>
        <p:txBody>
          <a:bodyPr spcFirstLastPara="1" wrap="square" lIns="91425" tIns="45700" rIns="91425" bIns="45700" anchor="t" anchorCtr="0">
            <a:spAutoFit/>
          </a:bodyPr>
          <a:lstStyle/>
          <a:p>
            <a:pPr marL="342900" lvl="0" indent="-342900">
              <a:buClr>
                <a:schemeClr val="dk1"/>
              </a:buClr>
              <a:buSzPts val="2200"/>
              <a:buFont typeface="Arial" panose="020B0604020202020204" pitchFamily="34" charset="0"/>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better</a:t>
            </a: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 </a:t>
            </a:r>
            <a:r>
              <a:rPr lang="en-US" sz="20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3"/>
                  </a:ext>
                </a:extLst>
              </a:rPr>
              <a:t>understand </a:t>
            </a: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the needs of the person under their care</a:t>
            </a:r>
            <a:br>
              <a:rPr lang="en-US" sz="2000" dirty="0">
                <a:solidFill>
                  <a:schemeClr val="dk1"/>
                </a:solidFill>
                <a:latin typeface="Times New Roman" panose="02020603050405020304" pitchFamily="18" charset="0"/>
                <a:ea typeface="Calibri"/>
                <a:cs typeface="Times New Roman" panose="02020603050405020304" pitchFamily="18" charset="0"/>
                <a:sym typeface="Calibri"/>
              </a:rPr>
            </a:br>
            <a:endParaRPr lang="en-US"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indent="-342900">
              <a:buClr>
                <a:schemeClr val="dk1"/>
              </a:buClr>
              <a:buSzPts val="2200"/>
              <a:buFont typeface="Arial"/>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2"/>
                  </a:ext>
                </a:extLst>
              </a:rPr>
              <a:t>enhance</a:t>
            </a: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 their knowledge regarding frailty, disease/dementia</a:t>
            </a:r>
            <a:endParaRPr sz="2000" dirty="0">
              <a:latin typeface="Times New Roman" panose="02020603050405020304" pitchFamily="18" charset="0"/>
              <a:cs typeface="Times New Roman" panose="02020603050405020304" pitchFamily="18" charset="0"/>
            </a:endParaRPr>
          </a:p>
          <a:p>
            <a:pPr marL="342900" marR="0" lvl="0" indent="-203200" algn="l" rtl="0">
              <a:spcBef>
                <a:spcPts val="0"/>
              </a:spcBef>
              <a:spcAft>
                <a:spcPts val="0"/>
              </a:spcAft>
              <a:buClr>
                <a:schemeClr val="dk1"/>
              </a:buClr>
              <a:buSzPts val="2200"/>
              <a:buFont typeface="Arial"/>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Arial"/>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improve communication </a:t>
            </a: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with person in need</a:t>
            </a: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203200" algn="l" rtl="0">
              <a:spcBef>
                <a:spcPts val="0"/>
              </a:spcBef>
              <a:spcAft>
                <a:spcPts val="0"/>
              </a:spcAft>
              <a:buClr>
                <a:schemeClr val="dk1"/>
              </a:buClr>
              <a:buSzPts val="2200"/>
              <a:buFont typeface="Arial"/>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Arial"/>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manage an emerged problem</a:t>
            </a: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Arial"/>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regulate emotions and stress</a:t>
            </a: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Arial"/>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trust their own abilities</a:t>
            </a:r>
            <a:endParaRPr sz="2000" dirty="0">
              <a:latin typeface="Times New Roman" panose="02020603050405020304" pitchFamily="18" charset="0"/>
              <a:cs typeface="Times New Roman" panose="02020603050405020304" pitchFamily="18" charset="0"/>
            </a:endParaRPr>
          </a:p>
          <a:p>
            <a:pPr marL="342900" marR="0" lvl="0" indent="-203200" algn="l" rtl="0">
              <a:spcBef>
                <a:spcPts val="0"/>
              </a:spcBef>
              <a:spcAft>
                <a:spcPts val="0"/>
              </a:spcAft>
              <a:buClr>
                <a:schemeClr val="dk1"/>
              </a:buClr>
              <a:buSzPts val="2200"/>
              <a:buFont typeface="Arial"/>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Arial"/>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be surrounded by people and networks </a:t>
            </a:r>
            <a:endParaRPr sz="2000" dirty="0">
              <a:latin typeface="Times New Roman" panose="02020603050405020304" pitchFamily="18" charset="0"/>
              <a:cs typeface="Times New Roman" panose="02020603050405020304" pitchFamily="18" charset="0"/>
            </a:endParaRPr>
          </a:p>
          <a:p>
            <a:pPr marL="342900" marR="0" lvl="0" indent="-203200" algn="l" rtl="0">
              <a:spcBef>
                <a:spcPts val="0"/>
              </a:spcBef>
              <a:spcAft>
                <a:spcPts val="0"/>
              </a:spcAft>
              <a:buClr>
                <a:schemeClr val="dk1"/>
              </a:buClr>
              <a:buSzPts val="2200"/>
              <a:buFont typeface="Arial"/>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Arial"/>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receive better services</a:t>
            </a:r>
            <a:endParaRPr sz="2000" dirty="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Arial"/>
              <a:buChar char="•"/>
            </a:pPr>
            <a:r>
              <a:rPr lang="en-US" sz="2000" dirty="0">
                <a:solidFill>
                  <a:schemeClr val="dk1"/>
                </a:solidFill>
                <a:latin typeface="Times New Roman" panose="02020603050405020304" pitchFamily="18" charset="0"/>
                <a:ea typeface="Calibri"/>
                <a:cs typeface="Times New Roman" panose="02020603050405020304" pitchFamily="18" charset="0"/>
                <a:sym typeface="Calibri"/>
              </a:rPr>
              <a:t>be financially supported</a:t>
            </a: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171450" algn="l" rtl="0">
              <a:spcBef>
                <a:spcPts val="0"/>
              </a:spcBef>
              <a:spcAft>
                <a:spcPts val="0"/>
              </a:spcAft>
              <a:buClr>
                <a:schemeClr val="dk1"/>
              </a:buClr>
              <a:buSzPts val="1800"/>
              <a:buFont typeface="Arial"/>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1925</TotalTime>
  <Words>1604</Words>
  <Application>Microsoft Office PowerPoint</Application>
  <PresentationFormat>Προβολή στην οθόνη (4:3)</PresentationFormat>
  <Paragraphs>201</Paragraphs>
  <Slides>13</Slides>
  <Notes>13</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13</vt:i4>
      </vt:variant>
    </vt:vector>
  </HeadingPairs>
  <TitlesOfParts>
    <vt:vector size="18" baseType="lpstr">
      <vt:lpstr>Arial</vt:lpstr>
      <vt:lpstr>Times New Roman</vt:lpstr>
      <vt:lpstr>Calibri</vt:lpstr>
      <vt:lpstr>Hind</vt:lpstr>
      <vt:lpstr>Tema di Office</vt:lpstr>
      <vt:lpstr>Διαφάνεια 1</vt:lpstr>
      <vt:lpstr>Διαφάνεια 2</vt:lpstr>
      <vt:lpstr>Διαφάνεια 3</vt:lpstr>
      <vt:lpstr>Διαφάνεια 4</vt:lpstr>
      <vt:lpstr>Διαφάνεια 5</vt:lpstr>
      <vt:lpstr>Διαφάνεια 6</vt:lpstr>
      <vt:lpstr>Διαφάνεια 7</vt:lpstr>
      <vt:lpstr>Διαφάνεια 8</vt:lpstr>
      <vt:lpstr>Διαφάνεια 9</vt:lpstr>
      <vt:lpstr>Διαφάνεια 10</vt:lpstr>
      <vt:lpstr>Διαφάνεια 11</vt:lpstr>
      <vt:lpstr>Διαφάνεια 12</vt:lpstr>
      <vt:lpstr>Διαφάνεια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RSeneca</dc:creator>
  <cp:lastModifiedBy>HP</cp:lastModifiedBy>
  <cp:revision>28</cp:revision>
  <dcterms:created xsi:type="dcterms:W3CDTF">2019-01-04T16:28:11Z</dcterms:created>
  <dcterms:modified xsi:type="dcterms:W3CDTF">2019-12-08T10:20:30Z</dcterms:modified>
</cp:coreProperties>
</file>